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2" r:id="rId20"/>
    <p:sldId id="274"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DM Sans ExtraBold" pitchFamily="2" charset="77"/>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loria Paraschivoiu"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B1A83E-70D7-4565-B7B6-86F8FD9CBC84}">
  <a:tblStyle styleId="{56B1A83E-70D7-4565-B7B6-86F8FD9CBC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66690"/>
  </p:normalViewPr>
  <p:slideViewPr>
    <p:cSldViewPr snapToGrid="0">
      <p:cViewPr>
        <p:scale>
          <a:sx n="91" d="100"/>
          <a:sy n="91" d="100"/>
        </p:scale>
        <p:origin x="624" y="42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commentAuthors" Target="commentAuthor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12-02T17:37:29.418" idx="1">
    <p:pos x="6000" y="0"/>
    <p:text>format this page nice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ec3daa6cc4_0_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TRINI</a:t>
            </a:r>
            <a:endParaRPr/>
          </a:p>
          <a:p>
            <a:pPr marL="0" lvl="0" indent="0" algn="l" rtl="0">
              <a:spcBef>
                <a:spcPts val="0"/>
              </a:spcBef>
              <a:spcAft>
                <a:spcPts val="0"/>
              </a:spcAft>
              <a:buNone/>
            </a:pPr>
            <a:r>
              <a:rPr lang="en-GB"/>
              <a:t>WHY WE CHOSE IT, WHAT WE PLANNED ON DOING, INITIAL IDEA</a:t>
            </a:r>
            <a:endParaRPr/>
          </a:p>
        </p:txBody>
      </p:sp>
      <p:sp>
        <p:nvSpPr>
          <p:cNvPr id="127" name="Google Shape;127;g1ec3daa6cc4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c3daa6cc4_0_7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1ec3daa6cc4_0_7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GLORIA</a:t>
            </a:r>
            <a:endParaRPr dirty="0"/>
          </a:p>
          <a:p>
            <a:pPr marL="0" lvl="0" indent="0" algn="l" rtl="0">
              <a:spcBef>
                <a:spcPts val="0"/>
              </a:spcBef>
              <a:spcAft>
                <a:spcPts val="0"/>
              </a:spcAft>
              <a:buNone/>
            </a:pPr>
            <a:r>
              <a:rPr lang="en-GB" dirty="0"/>
              <a:t>The first main step in our game is to shuffle the deck of cards. The given python function, </a:t>
            </a:r>
            <a:r>
              <a:rPr lang="en-GB" dirty="0" err="1"/>
              <a:t>shuffledeck</a:t>
            </a:r>
            <a:r>
              <a:rPr lang="en-GB" dirty="0"/>
              <a:t>, implements the fisher yates algorithm to mix the deck of cards, represented as a list. The algorithm starts by initializing a variable n with the length of the deck. It then enters a loop where, in each iteration, it decrements n and randomly selects an index k. It does </a:t>
            </a:r>
            <a:r>
              <a:rPr lang="en-GB" dirty="0" err="1"/>
              <a:t>thi</a:t>
            </a:r>
            <a:r>
              <a:rPr lang="en-GB" dirty="0"/>
              <a:t> by using the </a:t>
            </a:r>
            <a:r>
              <a:rPr lang="en-GB" dirty="0" err="1"/>
              <a:t>random.randint</a:t>
            </a:r>
            <a:r>
              <a:rPr lang="en-GB" dirty="0"/>
              <a:t> function. The elements at indices k and n are swapped. The process continues until all elements have been iterated over, resulting in the shuffled deck. The time complexity of this algorithm is O(n), because the loop iterates through the entire deck once, and in each iteration, it performs constant-time operations. The fisher yates shuffle is widely used and is efficient for randomizing the order of elements in a collection.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There are alternatives we </a:t>
            </a:r>
            <a:r>
              <a:rPr lang="en-GB" dirty="0" err="1"/>
              <a:t>couldve</a:t>
            </a:r>
            <a:r>
              <a:rPr lang="en-GB" dirty="0"/>
              <a:t> implemented, such as the </a:t>
            </a:r>
            <a:r>
              <a:rPr lang="en-GB" dirty="0" err="1"/>
              <a:t>sattolo</a:t>
            </a:r>
            <a:r>
              <a:rPr lang="en-GB" dirty="0"/>
              <a:t> algorithm, which uses the same principles, but opted not to. Instead of picking an element at random to swap with, like we did in Fisher-Yates, </a:t>
            </a:r>
            <a:r>
              <a:rPr lang="en-GB" dirty="0" err="1"/>
              <a:t>sattolo</a:t>
            </a:r>
            <a:r>
              <a:rPr lang="en-GB" dirty="0"/>
              <a:t> pick an element at random that is not the element being placed so we do not allow an element to be swapped with itself. </a:t>
            </a:r>
            <a:endParaRPr dirty="0"/>
          </a:p>
          <a:p>
            <a:pPr marL="0" lvl="0" indent="0" algn="l" rtl="0">
              <a:spcBef>
                <a:spcPts val="0"/>
              </a:spcBef>
              <a:spcAft>
                <a:spcPts val="0"/>
              </a:spcAft>
              <a:buClr>
                <a:schemeClr val="dk1"/>
              </a:buClr>
              <a:buSzPts val="1100"/>
              <a:buFont typeface="Arial"/>
              <a:buNone/>
            </a:pPr>
            <a:r>
              <a:rPr lang="en-GB" dirty="0"/>
              <a:t>The </a:t>
            </a:r>
            <a:r>
              <a:rPr lang="en-GB" dirty="0" err="1"/>
              <a:t>Sattolo</a:t>
            </a:r>
            <a:r>
              <a:rPr lang="en-GB" dirty="0"/>
              <a:t> shuffle is a variation of the Fisher-Yates shuffle, but it produces a cyclic permutation rather than a random permutation.</a:t>
            </a:r>
            <a:endParaRPr dirty="0"/>
          </a:p>
          <a:p>
            <a:pPr marL="0" lvl="0" indent="0" algn="l" rtl="0">
              <a:spcBef>
                <a:spcPts val="0"/>
              </a:spcBef>
              <a:spcAft>
                <a:spcPts val="0"/>
              </a:spcAft>
              <a:buClr>
                <a:schemeClr val="dk1"/>
              </a:buClr>
              <a:buSzPts val="1100"/>
              <a:buFont typeface="Arial"/>
              <a:buNone/>
            </a:pPr>
            <a:r>
              <a:rPr lang="en-GB" dirty="0"/>
              <a:t>In </a:t>
            </a:r>
            <a:r>
              <a:rPr lang="en-GB" dirty="0" err="1"/>
              <a:t>Sattolo</a:t>
            </a:r>
            <a:r>
              <a:rPr lang="en-GB" dirty="0"/>
              <a:t> shuffle, the element at each position is swapped with a randomly chosen element that comes after it (excluding itself).</a:t>
            </a:r>
            <a:endParaRPr dirty="0"/>
          </a:p>
          <a:p>
            <a:pPr marL="0" lvl="0" indent="0" algn="l" rtl="0">
              <a:spcBef>
                <a:spcPts val="0"/>
              </a:spcBef>
              <a:spcAft>
                <a:spcPts val="0"/>
              </a:spcAft>
              <a:buClr>
                <a:schemeClr val="dk1"/>
              </a:buClr>
              <a:buSzPts val="1100"/>
              <a:buFont typeface="Arial"/>
              <a:buNone/>
            </a:pPr>
            <a:r>
              <a:rPr lang="en-GB" dirty="0"/>
              <a:t>It is often used in situations where a cyclic permutation is desirable, such as in graph algorithms or when creating random cycles.</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Fisher-Yates shuffle ensures </a:t>
            </a:r>
            <a:r>
              <a:rPr lang="en-GB" dirty="0" err="1"/>
              <a:t>randomes</a:t>
            </a:r>
            <a:r>
              <a:rPr lang="en-GB" dirty="0"/>
              <a:t>, so that every possible ordering of the cards is equally likely. This is crucial for fairness in a game like blackjack, where a lack of this could be exploited by players.</a:t>
            </a:r>
            <a:endParaRPr dirty="0"/>
          </a:p>
          <a:p>
            <a:pPr marL="0" lvl="0" indent="0" algn="l" rtl="0">
              <a:spcBef>
                <a:spcPts val="0"/>
              </a:spcBef>
              <a:spcAft>
                <a:spcPts val="0"/>
              </a:spcAft>
              <a:buNone/>
            </a:pPr>
            <a:r>
              <a:rPr lang="en-GB" dirty="0"/>
              <a:t>It guarantees a uniform distribution of permutations, meaning each possible arrangement of cards has an equal probability of occurring. This is important for a fair shuffle. In contrast, the </a:t>
            </a:r>
            <a:r>
              <a:rPr lang="en-GB" dirty="0" err="1"/>
              <a:t>Sattolo</a:t>
            </a:r>
            <a:r>
              <a:rPr lang="en-GB" dirty="0"/>
              <a:t> may not provide the same level of randomness.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61" name="Google Shape;261;g1ec3daa6cc4_0_7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ec3daa6cc4_0_7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ec3daa6cc4_0_7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GLORIA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 our code, you can see the argument deck which is expected to be a list, , followed by the core of the code, which is the while loop. </a:t>
            </a:r>
            <a:r>
              <a:rPr lang="en-CA" b="0" i="0" dirty="0">
                <a:solidFill>
                  <a:srgbClr val="D1D5DB"/>
                </a:solidFill>
                <a:effectLst/>
                <a:latin typeface="Söhne"/>
              </a:rPr>
              <a:t>This loop iterates through the deck in reverse order (</a:t>
            </a:r>
            <a:r>
              <a:rPr lang="en-CA" dirty="0"/>
              <a:t>n</a:t>
            </a:r>
            <a:r>
              <a:rPr lang="en-CA" b="0" i="0" dirty="0">
                <a:solidFill>
                  <a:srgbClr val="D1D5DB"/>
                </a:solidFill>
                <a:effectLst/>
                <a:latin typeface="Söhne"/>
              </a:rPr>
              <a:t> starts at the length of the deck and decreases by 1 in each iteration) and shuffles the elements. Inside the loop, a random index </a:t>
            </a:r>
            <a:r>
              <a:rPr lang="en-CA" dirty="0"/>
              <a:t>k</a:t>
            </a:r>
            <a:r>
              <a:rPr lang="en-CA" b="0" i="0" dirty="0">
                <a:solidFill>
                  <a:srgbClr val="D1D5DB"/>
                </a:solidFill>
                <a:effectLst/>
                <a:latin typeface="Söhne"/>
              </a:rPr>
              <a:t> is generated using </a:t>
            </a:r>
            <a:r>
              <a:rPr lang="en-CA" dirty="0" err="1"/>
              <a:t>random.randint</a:t>
            </a:r>
            <a:r>
              <a:rPr lang="en-CA" dirty="0"/>
              <a:t>(0, n)</a:t>
            </a:r>
            <a:r>
              <a:rPr lang="en-CA" b="0" i="0" dirty="0">
                <a:solidFill>
                  <a:srgbClr val="D1D5DB"/>
                </a:solidFill>
                <a:effectLst/>
                <a:latin typeface="Söhne"/>
              </a:rPr>
              <a:t>. This index represents a random card from the remaining unshuffled portion of the deck. The algorithm then swaps the element at index </a:t>
            </a:r>
            <a:r>
              <a:rPr lang="en-CA" dirty="0"/>
              <a:t>k</a:t>
            </a:r>
            <a:r>
              <a:rPr lang="en-CA" b="0" i="0" dirty="0">
                <a:solidFill>
                  <a:srgbClr val="D1D5DB"/>
                </a:solidFill>
                <a:effectLst/>
                <a:latin typeface="Söhne"/>
              </a:rPr>
              <a:t> with the element at the current last index </a:t>
            </a:r>
            <a:r>
              <a:rPr lang="en-CA" dirty="0"/>
              <a:t>n. the function return the </a:t>
            </a:r>
            <a:r>
              <a:rPr lang="en-CA" dirty="0" err="1"/>
              <a:t>shiffle</a:t>
            </a:r>
            <a:r>
              <a:rPr lang="en-CA" dirty="0"/>
              <a:t> deck</a:t>
            </a:r>
            <a:endParaRPr dirty="0"/>
          </a:p>
        </p:txBody>
      </p:sp>
      <p:sp>
        <p:nvSpPr>
          <p:cNvPr id="271" name="Google Shape;271;g1ec3daa6cc4_0_7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ec3daa6cc4_0_6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1ec3daa6cc4_0_6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GLORIA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with regards to edge cases, it can be when the deck is empty or has one element. if the</a:t>
            </a:r>
            <a:r>
              <a:rPr lang="en-CA" b="0" i="0" dirty="0">
                <a:solidFill>
                  <a:srgbClr val="D1D5DB"/>
                </a:solidFill>
                <a:effectLst/>
                <a:latin typeface="Söhne"/>
              </a:rPr>
              <a:t>input deck is empty list, the while loop condition (</a:t>
            </a:r>
            <a:r>
              <a:rPr lang="en-CA" dirty="0"/>
              <a:t>while n &gt; 1</a:t>
            </a:r>
            <a:r>
              <a:rPr lang="en-CA" b="0" i="0" dirty="0">
                <a:solidFill>
                  <a:srgbClr val="D1D5DB"/>
                </a:solidFill>
                <a:effectLst/>
                <a:latin typeface="Söhne"/>
              </a:rPr>
              <a:t>) will be </a:t>
            </a:r>
            <a:r>
              <a:rPr lang="en-CA" dirty="0"/>
              <a:t>False</a:t>
            </a:r>
            <a:r>
              <a:rPr lang="en-CA" b="0" i="0" dirty="0">
                <a:solidFill>
                  <a:srgbClr val="D1D5DB"/>
                </a:solidFill>
                <a:effectLst/>
                <a:latin typeface="Söhne"/>
              </a:rPr>
              <a:t> from the beginning, and the function will immediately return the empty deck. This is because the loop requires at least two elements to perform the shuffle, and with an empty deck.</a:t>
            </a:r>
          </a:p>
          <a:p>
            <a:pPr marL="0" lvl="0" indent="0" algn="l" rtl="0">
              <a:spcBef>
                <a:spcPts val="0"/>
              </a:spcBef>
              <a:spcAft>
                <a:spcPts val="0"/>
              </a:spcAft>
              <a:buNone/>
            </a:pPr>
            <a:r>
              <a:rPr lang="en-CA" b="0" i="0" dirty="0">
                <a:solidFill>
                  <a:srgbClr val="D1D5DB"/>
                </a:solidFill>
                <a:effectLst/>
                <a:latin typeface="Söhne"/>
              </a:rPr>
              <a:t>If the input deck has only one element, the while loop will be executed once However, the random index </a:t>
            </a:r>
            <a:r>
              <a:rPr lang="en-CA" dirty="0"/>
              <a:t>k</a:t>
            </a:r>
            <a:r>
              <a:rPr lang="en-CA" b="0" i="0" dirty="0">
                <a:solidFill>
                  <a:srgbClr val="D1D5DB"/>
                </a:solidFill>
                <a:effectLst/>
                <a:latin typeface="Söhne"/>
              </a:rPr>
              <a:t> will always be 0 and the swap operation will essentially be a no-operation. The function will return the deck unchanged.</a:t>
            </a:r>
            <a:endParaRPr dirty="0"/>
          </a:p>
        </p:txBody>
      </p:sp>
      <p:sp>
        <p:nvSpPr>
          <p:cNvPr id="277" name="Google Shape;277;g1ec3daa6cc4_0_6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a187d8de4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a187d8de4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DANIEL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The tree part in `game_core.py` is used to map out the possible outcomes of the game. It uses a decision tree data structure and a depth-first search algorithm to traverse the tree. Here's a breakdown of how it works: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1. **Data Structures**: The main data structure used is a tree, specifically a decision tree. Each node in the tree represents a possible state of the game. The `Node` class is used to represent a node in the tree. Each `Node` has a `value` (representing the hand value in the game) and a list of `children` (representing the possible next states of the game).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2. **Building the Tree**: The `build_tree` function is used to build the decision tree. It starts with the current hand value as the root of the tree. Then, for each possible card value, it creates a new node (child) with the new hand value (current hand value + card value) and adds it to the current node's children. This process is repeated recursively for each child until the hand value reaches a threshold or exceeds 21.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3. **Traversing the Tree**: The `find_good_paths` function is used to traverse the tree and find all paths that lead to a hand value of 21 or less. It uses a depth-first search algorithm to traverse the tree. It starts at the root and explores as far as possible along each branch before backtracking.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4. **Evaluating the Paths**: The `all_paths_count` function is used to count all possible paths in the tree. The `DealerAI` function then calculates the ratio of "good" paths (paths that lead to a hand value of 21 or less) to all paths. This ratio is used to decide whether the dealer should hit or stand.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5. **Decision Making**: The `DealerAI` function uses the decision tree to decide whether to hit or stand. It calculates the odds of the next card leading to a "good" path and compares it to a threshold to make the decision.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In summary, the tree part in `game_core.py` uses a decision tree data structure and a depth-first search algorithm to map out the possible outcomes of the game and make decisions based on the odds of each outcome.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a20b05e747_13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a20b05e747_13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D</a:t>
            </a:r>
            <a:endParaRPr dirty="0"/>
          </a:p>
        </p:txBody>
      </p:sp>
      <p:sp>
        <p:nvSpPr>
          <p:cNvPr id="315" name="Google Shape;315;g2a20b05e747_13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a187d8de44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a187d8de44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DANIEL/JUAND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t>he function utilizes memoization (@lru_cache) to store previously calculated results and avoid redundant computations.</a:t>
            </a:r>
            <a:endParaRPr/>
          </a:p>
          <a:p>
            <a:pPr marL="0" lvl="0" indent="0" algn="l" rtl="0">
              <a:spcBef>
                <a:spcPts val="0"/>
              </a:spcBef>
              <a:spcAft>
                <a:spcPts val="0"/>
              </a:spcAft>
              <a:buClr>
                <a:schemeClr val="dk1"/>
              </a:buClr>
              <a:buSzPts val="1100"/>
              <a:buFont typeface="Arial"/>
              <a:buNone/>
            </a:pPr>
            <a:r>
              <a:rPr lang="en-GB"/>
              <a:t>The time complexity is dynamic, as it depends on the number of unique subproblems encountered during the recursive calls. The memoization ensures that each unique subproblem is solved only once.</a:t>
            </a:r>
            <a:endParaRPr/>
          </a:p>
          <a:p>
            <a:pPr marL="0" lvl="0" indent="0" algn="l" rtl="0">
              <a:spcBef>
                <a:spcPts val="0"/>
              </a:spcBef>
              <a:spcAft>
                <a:spcPts val="0"/>
              </a:spcAft>
              <a:buClr>
                <a:schemeClr val="dk1"/>
              </a:buClr>
              <a:buSzPts val="1100"/>
              <a:buFont typeface="Arial"/>
              <a:buNone/>
            </a:pPr>
            <a:r>
              <a:rPr lang="en-GB"/>
              <a:t>The function checks if the card value is a function (e.g., 'A' for Ace) and applies it accordingly, considering the possibility of both a soft and hard Ace.</a:t>
            </a:r>
            <a:endParaRPr/>
          </a:p>
          <a:p>
            <a:pPr marL="0" lvl="0" indent="0" algn="l" rtl="0">
              <a:spcBef>
                <a:spcPts val="0"/>
              </a:spcBef>
              <a:spcAft>
                <a:spcPts val="0"/>
              </a:spcAft>
              <a:buClr>
                <a:schemeClr val="dk1"/>
              </a:buClr>
              <a:buSzPts val="1100"/>
              <a:buFont typeface="Arial"/>
              <a:buNone/>
            </a:pPr>
            <a:r>
              <a:rPr lang="en-GB"/>
              <a:t>The base case handles an empty hand, and the recursion proceeds by calculating the value for the remaining cards in the hand.</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1ae24505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1ae24505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JUANDI</a:t>
            </a:r>
            <a:endParaRPr/>
          </a:p>
          <a:p>
            <a:pPr marL="0" lvl="0" indent="0" algn="l" rtl="0">
              <a:spcBef>
                <a:spcPts val="0"/>
              </a:spcBef>
              <a:spcAft>
                <a:spcPts val="0"/>
              </a:spcAft>
              <a:buClr>
                <a:schemeClr val="dk1"/>
              </a:buClr>
              <a:buSzPts val="1100"/>
              <a:buFont typeface="Arial"/>
              <a:buNone/>
            </a:pPr>
            <a:r>
              <a:rPr lang="en-GB"/>
              <a:t>Dictionary: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In the game, we've used dictionaries to map symbols to corresponding card names since dictionaries provide a convenient way to associate values. In our case, the symbols 'S', 'H', 'D', and 'C' are mapped to their respective card suits ('Spades', 'Hearts', 'Diamonds', 'Clubs'). This mapping simplifies the process of displaying card information, making the code more readable and maintainable.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Tuple: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Each card is represented as a tuple containing two elements: the card's suit and value. They are the best choice since Tuples are immutable and ordered. This immutability ensures that once a card is created, its values cannot be changed, providing data integrity. The ordered nature of tuples helps maintain the sequence of cards in the deck, contributing to the logic of the game.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List: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Lists are extensively used for representing decks, hands, and other collections of cards. They are versatile and offer easy indexing, iteration, and modification of elements. In our game, they serve as dynamic containers for managing cards, allowing us to shuffle decks, deal hands, and manipulate collections efficiently.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Sets: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Sets provide constant-time membership testing. This efficiency is valuable for checking whether a card has been seen before. By using sets, we ensure that the same card is not dealt more than once, contributing to the fairness and integrity of the game.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a20b05e747_1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a20b05e747_1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JUANDI</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GB"/>
              <a:t>We went through various iterations that sometimes looked like they worked sometimes not. Finally figured out an approach that takes into account the odds of hitting a card with a value that will not bust the dealer.</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GB"/>
              <a:t>, when we modularized the files into different files, some imports needed to go both ways, in the end we fixed by moving around certain methods</a:t>
            </a:r>
            <a:endParaRPr/>
          </a:p>
          <a:p>
            <a:pPr marL="457200" lvl="0" indent="-298450" algn="l" rtl="0">
              <a:spcBef>
                <a:spcPts val="0"/>
              </a:spcBef>
              <a:spcAft>
                <a:spcPts val="0"/>
              </a:spcAft>
              <a:buSzPts val="1100"/>
              <a:buAutoNum type="arabicPeriod"/>
            </a:pPr>
            <a:r>
              <a:rPr lang="en-GB"/>
              <a:t>, it was difficult to find a way to best represent the game. In the end we just took the possible states the entire game could go through based on the possible hits we could do, this made a very large tree, we could then prune by limiting the depth manually, and also adding a (safe hit) option which will always hit at a certain level at which we are certain we won't bust.</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a1b36bed9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a1b36bed9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JUANDI</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a20b05e747_13_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TRINI</a:t>
            </a:r>
            <a:endParaRPr dirty="0"/>
          </a:p>
          <a:p>
            <a:pPr marL="0" lvl="0" indent="0" algn="l" rtl="0">
              <a:spcBef>
                <a:spcPts val="0"/>
              </a:spcBef>
              <a:spcAft>
                <a:spcPts val="0"/>
              </a:spcAft>
              <a:buNone/>
            </a:pPr>
            <a:endParaRPr dirty="0"/>
          </a:p>
        </p:txBody>
      </p:sp>
      <p:sp>
        <p:nvSpPr>
          <p:cNvPr id="361" name="Google Shape;361;g2a20b05e747_13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ec3daa6cc4_0_1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TRINI</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5" name="Google Shape;135;g1ec3daa6cc4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ec3daa6cc4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1ec3daa6cc4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GLORIA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Blackjack is also referred to as 21, and its main goal is to beat the dealer. You can beat him by having a hand value closer to 21 than the dealer’s hand, without exceeding 21. As the player, you will be using a classic deck of cards, where each value represents a certain amount of points. You have number cards, which are worth their face value, face cards, each worth 10 points, and aces, which are either 1 or 11, depending on what value benefits the hand more.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44" name="Google Shape;144;g1ec3daa6cc4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ec3daa6cc4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1ec3daa6cc4_0_4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GLORIA</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 player and the dealer are given 2 cards. The players then take turns deciding whether to take another card, or to keep their current hand. The player can continue to switch cards as often as they want, but they lose the round as soon as the value of their hands goes over 21. Once all players have completed their turn, the dealer reveals the hole card. The dealer must hit until their hand reaches 17 or higher, but once he loses, the other players automatically win. If not, the player’s hand is compared to the dealer and the value closest to 21 wins.</a:t>
            </a:r>
            <a:endParaRPr dirty="0"/>
          </a:p>
        </p:txBody>
      </p:sp>
      <p:sp>
        <p:nvSpPr>
          <p:cNvPr id="161" name="Google Shape;161;g1ec3daa6cc4_0_4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ec3daa6cc4_0_5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ec3daa6cc4_0_5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DANIEL</a:t>
            </a:r>
            <a:endParaRPr dirty="0"/>
          </a:p>
        </p:txBody>
      </p:sp>
      <p:sp>
        <p:nvSpPr>
          <p:cNvPr id="170" name="Google Shape;170;g1ec3daa6cc4_0_5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c3daa6cc4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c3daa6cc4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TRINI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187d8de44_3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a187d8de44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DANIEL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c3daa6cc4_0_9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ec3daa6cc4_0_9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TRINI</a:t>
            </a:r>
            <a:endParaRPr/>
          </a:p>
        </p:txBody>
      </p:sp>
      <p:sp>
        <p:nvSpPr>
          <p:cNvPr id="225" name="Google Shape;225;g1ec3daa6cc4_0_9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a1b36bed9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a1b36bed9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DANIEL</a:t>
            </a:r>
            <a:endParaRPr/>
          </a:p>
          <a:p>
            <a:pPr marL="0" lvl="0" indent="0" algn="l" rtl="0">
              <a:spcBef>
                <a:spcPts val="0"/>
              </a:spcBef>
              <a:spcAft>
                <a:spcPts val="0"/>
              </a:spcAft>
              <a:buNone/>
            </a:pPr>
            <a:endParaRPr/>
          </a:p>
          <a:p>
            <a:pPr marL="0" lvl="0" indent="0" algn="l" rtl="0">
              <a:spcBef>
                <a:spcPts val="0"/>
              </a:spcBef>
              <a:spcAft>
                <a:spcPts val="0"/>
              </a:spcAft>
              <a:buNone/>
            </a:pPr>
            <a:r>
              <a:rPr lang="en-GB"/>
              <a:t>REMEMBER TO MENTION WHY WE USED EACH</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300" cy="3655200"/>
          </a:xfrm>
          <a:prstGeom prst="rect">
            <a:avLst/>
          </a:prstGeom>
          <a:noFill/>
          <a:ln>
            <a:noFill/>
          </a:ln>
        </p:spPr>
      </p:sp>
      <p:sp>
        <p:nvSpPr>
          <p:cNvPr id="109" name="Google Shape;109;p22"/>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C01"/>
        </a:solidFill>
        <a:effectLst/>
      </p:bgPr>
    </p:bg>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a:stretch/>
        </p:blipFill>
        <p:spPr>
          <a:xfrm>
            <a:off x="-122464" y="-545668"/>
            <a:ext cx="9388928" cy="6234835"/>
          </a:xfrm>
          <a:prstGeom prst="rect">
            <a:avLst/>
          </a:prstGeom>
          <a:noFill/>
          <a:ln>
            <a:noFill/>
          </a:ln>
        </p:spPr>
      </p:pic>
      <p:sp>
        <p:nvSpPr>
          <p:cNvPr id="130" name="Google Shape;130;p25"/>
          <p:cNvSpPr/>
          <p:nvPr/>
        </p:nvSpPr>
        <p:spPr>
          <a:xfrm>
            <a:off x="-357068" y="-927847"/>
            <a:ext cx="9865659" cy="6625142"/>
          </a:xfrm>
          <a:custGeom>
            <a:avLst/>
            <a:gdLst/>
            <a:ahLst/>
            <a:cxnLst/>
            <a:rect l="l" t="t" r="r" b="b"/>
            <a:pathLst>
              <a:path w="13895294" h="9233647" extrusionOk="0">
                <a:moveTo>
                  <a:pt x="951433" y="4727254"/>
                </a:moveTo>
                <a:lnTo>
                  <a:pt x="1297458" y="4727254"/>
                </a:lnTo>
                <a:cubicBezTo>
                  <a:pt x="1367408" y="4727254"/>
                  <a:pt x="1421544" y="4744183"/>
                  <a:pt x="1459867" y="4778041"/>
                </a:cubicBezTo>
                <a:cubicBezTo>
                  <a:pt x="1498190" y="4811900"/>
                  <a:pt x="1517352" y="4859711"/>
                  <a:pt x="1517352" y="4921474"/>
                </a:cubicBezTo>
                <a:lnTo>
                  <a:pt x="1517352" y="4924823"/>
                </a:lnTo>
                <a:cubicBezTo>
                  <a:pt x="1517352" y="4985843"/>
                  <a:pt x="1498190" y="5033282"/>
                  <a:pt x="1459867" y="5067140"/>
                </a:cubicBezTo>
                <a:cubicBezTo>
                  <a:pt x="1421544" y="5100998"/>
                  <a:pt x="1367408" y="5117928"/>
                  <a:pt x="1297458" y="5117928"/>
                </a:cubicBezTo>
                <a:lnTo>
                  <a:pt x="951433" y="5117928"/>
                </a:lnTo>
                <a:close/>
                <a:moveTo>
                  <a:pt x="9503320" y="4304210"/>
                </a:moveTo>
                <a:lnTo>
                  <a:pt x="9697346" y="4857850"/>
                </a:lnTo>
                <a:lnTo>
                  <a:pt x="9309295" y="4857850"/>
                </a:lnTo>
                <a:close/>
                <a:moveTo>
                  <a:pt x="3997871" y="4304210"/>
                </a:moveTo>
                <a:lnTo>
                  <a:pt x="4191896" y="4857850"/>
                </a:lnTo>
                <a:lnTo>
                  <a:pt x="3803845" y="4857850"/>
                </a:lnTo>
                <a:close/>
                <a:moveTo>
                  <a:pt x="951433" y="4084317"/>
                </a:moveTo>
                <a:lnTo>
                  <a:pt x="1297458" y="4084317"/>
                </a:lnTo>
                <a:cubicBezTo>
                  <a:pt x="1360710" y="4084317"/>
                  <a:pt x="1409637" y="4098641"/>
                  <a:pt x="1444240" y="4127291"/>
                </a:cubicBezTo>
                <a:cubicBezTo>
                  <a:pt x="1478843" y="4155940"/>
                  <a:pt x="1496144" y="4196682"/>
                  <a:pt x="1496144" y="4249516"/>
                </a:cubicBezTo>
                <a:cubicBezTo>
                  <a:pt x="1496144" y="4307558"/>
                  <a:pt x="1478843" y="4352579"/>
                  <a:pt x="1444240" y="4384577"/>
                </a:cubicBezTo>
                <a:cubicBezTo>
                  <a:pt x="1409637" y="4416575"/>
                  <a:pt x="1360710" y="4432574"/>
                  <a:pt x="1297458" y="4432574"/>
                </a:cubicBezTo>
                <a:lnTo>
                  <a:pt x="951433" y="4432574"/>
                </a:lnTo>
                <a:close/>
                <a:moveTo>
                  <a:pt x="11827942" y="3789637"/>
                </a:moveTo>
                <a:lnTo>
                  <a:pt x="11827942" y="5412607"/>
                </a:lnTo>
                <a:lnTo>
                  <a:pt x="12133783" y="5412607"/>
                </a:lnTo>
                <a:lnTo>
                  <a:pt x="12133783" y="5061090"/>
                </a:lnTo>
                <a:lnTo>
                  <a:pt x="12366305" y="4737694"/>
                </a:lnTo>
                <a:lnTo>
                  <a:pt x="12753281" y="5412607"/>
                </a:lnTo>
                <a:lnTo>
                  <a:pt x="13116049" y="5412607"/>
                </a:lnTo>
                <a:lnTo>
                  <a:pt x="12565993" y="4459966"/>
                </a:lnTo>
                <a:lnTo>
                  <a:pt x="13047960" y="3789637"/>
                </a:lnTo>
                <a:lnTo>
                  <a:pt x="12662867" y="3789637"/>
                </a:lnTo>
                <a:lnTo>
                  <a:pt x="12133783" y="4593699"/>
                </a:lnTo>
                <a:lnTo>
                  <a:pt x="12133783" y="3789637"/>
                </a:lnTo>
                <a:close/>
                <a:moveTo>
                  <a:pt x="9406210" y="3789637"/>
                </a:moveTo>
                <a:lnTo>
                  <a:pt x="8785597" y="5412607"/>
                </a:lnTo>
                <a:lnTo>
                  <a:pt x="9114879" y="5412607"/>
                </a:lnTo>
                <a:lnTo>
                  <a:pt x="9206024" y="5152530"/>
                </a:lnTo>
                <a:lnTo>
                  <a:pt x="9800617" y="5152530"/>
                </a:lnTo>
                <a:lnTo>
                  <a:pt x="9891762" y="5412607"/>
                </a:lnTo>
                <a:lnTo>
                  <a:pt x="10221043" y="5412607"/>
                </a:lnTo>
                <a:lnTo>
                  <a:pt x="9600431" y="3789637"/>
                </a:lnTo>
                <a:close/>
                <a:moveTo>
                  <a:pt x="8270428" y="3789637"/>
                </a:moveTo>
                <a:lnTo>
                  <a:pt x="8270428" y="4895802"/>
                </a:lnTo>
                <a:cubicBezTo>
                  <a:pt x="8270427" y="4970960"/>
                  <a:pt x="8254429" y="5029189"/>
                  <a:pt x="8222431" y="5070489"/>
                </a:cubicBezTo>
                <a:cubicBezTo>
                  <a:pt x="8190433" y="5111788"/>
                  <a:pt x="8145040" y="5132438"/>
                  <a:pt x="8086253" y="5132438"/>
                </a:cubicBezTo>
                <a:cubicBezTo>
                  <a:pt x="8045325" y="5132438"/>
                  <a:pt x="8006072" y="5123137"/>
                  <a:pt x="7968493" y="5104533"/>
                </a:cubicBezTo>
                <a:cubicBezTo>
                  <a:pt x="7930913" y="5085929"/>
                  <a:pt x="7898729" y="5059512"/>
                  <a:pt x="7871940" y="5025282"/>
                </a:cubicBezTo>
                <a:lnTo>
                  <a:pt x="7621909" y="5207224"/>
                </a:lnTo>
                <a:cubicBezTo>
                  <a:pt x="7665069" y="5277918"/>
                  <a:pt x="7725716" y="5332612"/>
                  <a:pt x="7803852" y="5371307"/>
                </a:cubicBezTo>
                <a:cubicBezTo>
                  <a:pt x="7881986" y="5410003"/>
                  <a:pt x="7970538" y="5429350"/>
                  <a:pt x="8069510" y="5429350"/>
                </a:cubicBezTo>
                <a:cubicBezTo>
                  <a:pt x="8233964" y="5429350"/>
                  <a:pt x="8361398" y="5382842"/>
                  <a:pt x="8451812" y="5289824"/>
                </a:cubicBezTo>
                <a:cubicBezTo>
                  <a:pt x="8542224" y="5196806"/>
                  <a:pt x="8587431" y="5065838"/>
                  <a:pt x="8587432" y="4896918"/>
                </a:cubicBezTo>
                <a:lnTo>
                  <a:pt x="8587432" y="3789637"/>
                </a:lnTo>
                <a:close/>
                <a:moveTo>
                  <a:pt x="6322491" y="3789637"/>
                </a:moveTo>
                <a:lnTo>
                  <a:pt x="6322491" y="5412607"/>
                </a:lnTo>
                <a:lnTo>
                  <a:pt x="6628333" y="5412607"/>
                </a:lnTo>
                <a:lnTo>
                  <a:pt x="6628333" y="5061089"/>
                </a:lnTo>
                <a:lnTo>
                  <a:pt x="6860855" y="4737694"/>
                </a:lnTo>
                <a:lnTo>
                  <a:pt x="7247830" y="5412607"/>
                </a:lnTo>
                <a:lnTo>
                  <a:pt x="7610598" y="5412607"/>
                </a:lnTo>
                <a:lnTo>
                  <a:pt x="7060542" y="4459966"/>
                </a:lnTo>
                <a:lnTo>
                  <a:pt x="7542509" y="3789637"/>
                </a:lnTo>
                <a:lnTo>
                  <a:pt x="7157417" y="3789637"/>
                </a:lnTo>
                <a:lnTo>
                  <a:pt x="6628333" y="4593699"/>
                </a:lnTo>
                <a:lnTo>
                  <a:pt x="6628333" y="3789637"/>
                </a:lnTo>
                <a:close/>
                <a:moveTo>
                  <a:pt x="3900760" y="3789637"/>
                </a:moveTo>
                <a:lnTo>
                  <a:pt x="3280147" y="5412607"/>
                </a:lnTo>
                <a:lnTo>
                  <a:pt x="3609429" y="5412607"/>
                </a:lnTo>
                <a:lnTo>
                  <a:pt x="3700574" y="5152530"/>
                </a:lnTo>
                <a:lnTo>
                  <a:pt x="4295167" y="5152530"/>
                </a:lnTo>
                <a:lnTo>
                  <a:pt x="4386312" y="5412607"/>
                </a:lnTo>
                <a:lnTo>
                  <a:pt x="4715594" y="5412607"/>
                </a:lnTo>
                <a:lnTo>
                  <a:pt x="4094981" y="3789637"/>
                </a:lnTo>
                <a:close/>
                <a:moveTo>
                  <a:pt x="2121966" y="3789637"/>
                </a:moveTo>
                <a:lnTo>
                  <a:pt x="2121966" y="5412607"/>
                </a:lnTo>
                <a:lnTo>
                  <a:pt x="2258144" y="5412607"/>
                </a:lnTo>
                <a:lnTo>
                  <a:pt x="2427808" y="5412607"/>
                </a:lnTo>
                <a:lnTo>
                  <a:pt x="3209156" y="5412607"/>
                </a:lnTo>
                <a:lnTo>
                  <a:pt x="3209156" y="5117928"/>
                </a:lnTo>
                <a:lnTo>
                  <a:pt x="2427808" y="5117928"/>
                </a:lnTo>
                <a:lnTo>
                  <a:pt x="2427808" y="3789637"/>
                </a:lnTo>
                <a:close/>
                <a:moveTo>
                  <a:pt x="645591" y="3789637"/>
                </a:moveTo>
                <a:lnTo>
                  <a:pt x="645591" y="5412607"/>
                </a:lnTo>
                <a:lnTo>
                  <a:pt x="779536" y="5412607"/>
                </a:lnTo>
                <a:lnTo>
                  <a:pt x="951433" y="5412607"/>
                </a:lnTo>
                <a:lnTo>
                  <a:pt x="1326480" y="5412607"/>
                </a:lnTo>
                <a:cubicBezTo>
                  <a:pt x="1484982" y="5412607"/>
                  <a:pt x="1607765" y="5374098"/>
                  <a:pt x="1694830" y="5297079"/>
                </a:cubicBezTo>
                <a:cubicBezTo>
                  <a:pt x="1781894" y="5220061"/>
                  <a:pt x="1825426" y="5111230"/>
                  <a:pt x="1825426" y="4970588"/>
                </a:cubicBezTo>
                <a:lnTo>
                  <a:pt x="1825426" y="4967239"/>
                </a:lnTo>
                <a:cubicBezTo>
                  <a:pt x="1825426" y="4859339"/>
                  <a:pt x="1795846" y="4771716"/>
                  <a:pt x="1736687" y="4704371"/>
                </a:cubicBezTo>
                <a:cubicBezTo>
                  <a:pt x="1677528" y="4637027"/>
                  <a:pt x="1593998" y="4595913"/>
                  <a:pt x="1486098" y="4581030"/>
                </a:cubicBezTo>
                <a:cubicBezTo>
                  <a:pt x="1587301" y="4563915"/>
                  <a:pt x="1665622" y="4524662"/>
                  <a:pt x="1721060" y="4463270"/>
                </a:cubicBezTo>
                <a:cubicBezTo>
                  <a:pt x="1776499" y="4401878"/>
                  <a:pt x="1804218" y="4323930"/>
                  <a:pt x="1804218" y="4229424"/>
                </a:cubicBezTo>
                <a:cubicBezTo>
                  <a:pt x="1804218" y="4089525"/>
                  <a:pt x="1760872" y="3981253"/>
                  <a:pt x="1674179" y="3904606"/>
                </a:cubicBezTo>
                <a:cubicBezTo>
                  <a:pt x="1587487" y="3827960"/>
                  <a:pt x="1465262" y="3789637"/>
                  <a:pt x="1307504" y="3789637"/>
                </a:cubicBezTo>
                <a:lnTo>
                  <a:pt x="951433" y="3789637"/>
                </a:lnTo>
                <a:lnTo>
                  <a:pt x="779536" y="3789637"/>
                </a:lnTo>
                <a:close/>
                <a:moveTo>
                  <a:pt x="10971882" y="3772893"/>
                </a:moveTo>
                <a:cubicBezTo>
                  <a:pt x="10847610" y="3772893"/>
                  <a:pt x="10741756" y="3796706"/>
                  <a:pt x="10654320" y="3844331"/>
                </a:cubicBezTo>
                <a:cubicBezTo>
                  <a:pt x="10566883" y="3891956"/>
                  <a:pt x="10500096" y="3960789"/>
                  <a:pt x="10453960" y="4050830"/>
                </a:cubicBezTo>
                <a:cubicBezTo>
                  <a:pt x="10407823" y="4140871"/>
                  <a:pt x="10384755" y="4250260"/>
                  <a:pt x="10384755" y="4378996"/>
                </a:cubicBezTo>
                <a:lnTo>
                  <a:pt x="10384755" y="4824364"/>
                </a:lnTo>
                <a:cubicBezTo>
                  <a:pt x="10384755" y="4952356"/>
                  <a:pt x="10407823" y="5061559"/>
                  <a:pt x="10453960" y="5151972"/>
                </a:cubicBezTo>
                <a:cubicBezTo>
                  <a:pt x="10500096" y="5242385"/>
                  <a:pt x="10566883" y="5311218"/>
                  <a:pt x="10654320" y="5358471"/>
                </a:cubicBezTo>
                <a:cubicBezTo>
                  <a:pt x="10741756" y="5405724"/>
                  <a:pt x="10847610" y="5429350"/>
                  <a:pt x="10971882" y="5429350"/>
                </a:cubicBezTo>
                <a:cubicBezTo>
                  <a:pt x="11074574" y="5429350"/>
                  <a:pt x="11165730" y="5407398"/>
                  <a:pt x="11245354" y="5363494"/>
                </a:cubicBezTo>
                <a:cubicBezTo>
                  <a:pt x="11324976" y="5319590"/>
                  <a:pt x="11391020" y="5255780"/>
                  <a:pt x="11443481" y="5172064"/>
                </a:cubicBezTo>
                <a:cubicBezTo>
                  <a:pt x="11495943" y="5088348"/>
                  <a:pt x="11532591" y="4987331"/>
                  <a:pt x="11553428" y="4869012"/>
                </a:cubicBezTo>
                <a:lnTo>
                  <a:pt x="11236424" y="4869012"/>
                </a:lnTo>
                <a:cubicBezTo>
                  <a:pt x="11219308" y="4950124"/>
                  <a:pt x="11187682" y="5012818"/>
                  <a:pt x="11141546" y="5057094"/>
                </a:cubicBezTo>
                <a:cubicBezTo>
                  <a:pt x="11095408" y="5101370"/>
                  <a:pt x="11038855" y="5123509"/>
                  <a:pt x="10971882" y="5123509"/>
                </a:cubicBezTo>
                <a:cubicBezTo>
                  <a:pt x="10886305" y="5123509"/>
                  <a:pt x="10819890" y="5097464"/>
                  <a:pt x="10772639" y="5045374"/>
                </a:cubicBezTo>
                <a:cubicBezTo>
                  <a:pt x="10725385" y="4993284"/>
                  <a:pt x="10701759" y="4919614"/>
                  <a:pt x="10701759" y="4824364"/>
                </a:cubicBezTo>
                <a:lnTo>
                  <a:pt x="10701759" y="4378996"/>
                </a:lnTo>
                <a:cubicBezTo>
                  <a:pt x="10701759" y="4283746"/>
                  <a:pt x="10725385" y="4209890"/>
                  <a:pt x="10772639" y="4157428"/>
                </a:cubicBezTo>
                <a:cubicBezTo>
                  <a:pt x="10819890" y="4104966"/>
                  <a:pt x="10886305" y="4078735"/>
                  <a:pt x="10971882" y="4078735"/>
                </a:cubicBezTo>
                <a:cubicBezTo>
                  <a:pt x="11015785" y="4078735"/>
                  <a:pt x="11055411" y="4088781"/>
                  <a:pt x="11090759" y="4108873"/>
                </a:cubicBezTo>
                <a:cubicBezTo>
                  <a:pt x="11126104" y="4128965"/>
                  <a:pt x="11156242" y="4157800"/>
                  <a:pt x="11181172" y="4195379"/>
                </a:cubicBezTo>
                <a:cubicBezTo>
                  <a:pt x="11206099" y="4232959"/>
                  <a:pt x="11224517" y="4278909"/>
                  <a:pt x="11236424" y="4333231"/>
                </a:cubicBezTo>
                <a:lnTo>
                  <a:pt x="11553428" y="4333231"/>
                </a:lnTo>
                <a:cubicBezTo>
                  <a:pt x="11533336" y="4214169"/>
                  <a:pt x="11497060" y="4112966"/>
                  <a:pt x="11444598" y="4029622"/>
                </a:cubicBezTo>
                <a:cubicBezTo>
                  <a:pt x="11392136" y="3946278"/>
                  <a:pt x="11325906" y="3882654"/>
                  <a:pt x="11245912" y="3838750"/>
                </a:cubicBezTo>
                <a:cubicBezTo>
                  <a:pt x="11165916" y="3794846"/>
                  <a:pt x="11074574" y="3772893"/>
                  <a:pt x="10971882" y="3772893"/>
                </a:cubicBezTo>
                <a:close/>
                <a:moveTo>
                  <a:pt x="5466431" y="3772893"/>
                </a:moveTo>
                <a:cubicBezTo>
                  <a:pt x="5342160" y="3772893"/>
                  <a:pt x="5236307" y="3796706"/>
                  <a:pt x="5148870" y="3844331"/>
                </a:cubicBezTo>
                <a:cubicBezTo>
                  <a:pt x="5061433" y="3891956"/>
                  <a:pt x="4994647" y="3960789"/>
                  <a:pt x="4948510" y="4050830"/>
                </a:cubicBezTo>
                <a:cubicBezTo>
                  <a:pt x="4902373" y="4140871"/>
                  <a:pt x="4879305" y="4250260"/>
                  <a:pt x="4879305" y="4378996"/>
                </a:cubicBezTo>
                <a:lnTo>
                  <a:pt x="4879305" y="4824364"/>
                </a:lnTo>
                <a:cubicBezTo>
                  <a:pt x="4879305" y="4952356"/>
                  <a:pt x="4902373" y="5061559"/>
                  <a:pt x="4948510" y="5151972"/>
                </a:cubicBezTo>
                <a:cubicBezTo>
                  <a:pt x="4994647" y="5242385"/>
                  <a:pt x="5061433" y="5311218"/>
                  <a:pt x="5148870" y="5358471"/>
                </a:cubicBezTo>
                <a:cubicBezTo>
                  <a:pt x="5236307" y="5405724"/>
                  <a:pt x="5342160" y="5429350"/>
                  <a:pt x="5466431" y="5429350"/>
                </a:cubicBezTo>
                <a:cubicBezTo>
                  <a:pt x="5569123" y="5429350"/>
                  <a:pt x="5660280" y="5407398"/>
                  <a:pt x="5739903" y="5363494"/>
                </a:cubicBezTo>
                <a:cubicBezTo>
                  <a:pt x="5819526" y="5319590"/>
                  <a:pt x="5885569" y="5255780"/>
                  <a:pt x="5938031" y="5172064"/>
                </a:cubicBezTo>
                <a:cubicBezTo>
                  <a:pt x="5990493" y="5088348"/>
                  <a:pt x="6027141" y="4987331"/>
                  <a:pt x="6047977" y="4869012"/>
                </a:cubicBezTo>
                <a:lnTo>
                  <a:pt x="5730973" y="4869012"/>
                </a:lnTo>
                <a:cubicBezTo>
                  <a:pt x="5713858" y="4950124"/>
                  <a:pt x="5682232" y="5012818"/>
                  <a:pt x="5636095" y="5057094"/>
                </a:cubicBezTo>
                <a:cubicBezTo>
                  <a:pt x="5589959" y="5101370"/>
                  <a:pt x="5533404" y="5123509"/>
                  <a:pt x="5466431" y="5123509"/>
                </a:cubicBezTo>
                <a:cubicBezTo>
                  <a:pt x="5380855" y="5123509"/>
                  <a:pt x="5314441" y="5097464"/>
                  <a:pt x="5267188" y="5045374"/>
                </a:cubicBezTo>
                <a:cubicBezTo>
                  <a:pt x="5219935" y="4993284"/>
                  <a:pt x="5196309" y="4919614"/>
                  <a:pt x="5196309" y="4824364"/>
                </a:cubicBezTo>
                <a:lnTo>
                  <a:pt x="5196309" y="4378996"/>
                </a:lnTo>
                <a:cubicBezTo>
                  <a:pt x="5196309" y="4283746"/>
                  <a:pt x="5219935" y="4209890"/>
                  <a:pt x="5267188" y="4157428"/>
                </a:cubicBezTo>
                <a:cubicBezTo>
                  <a:pt x="5314441" y="4104966"/>
                  <a:pt x="5380855" y="4078735"/>
                  <a:pt x="5466431" y="4078735"/>
                </a:cubicBezTo>
                <a:cubicBezTo>
                  <a:pt x="5510335" y="4078735"/>
                  <a:pt x="5549961" y="4088781"/>
                  <a:pt x="5585308" y="4108873"/>
                </a:cubicBezTo>
                <a:cubicBezTo>
                  <a:pt x="5620655" y="4128965"/>
                  <a:pt x="5650792" y="4157800"/>
                  <a:pt x="5675721" y="4195379"/>
                </a:cubicBezTo>
                <a:cubicBezTo>
                  <a:pt x="5700650" y="4232959"/>
                  <a:pt x="5719067" y="4278909"/>
                  <a:pt x="5730973" y="4333231"/>
                </a:cubicBezTo>
                <a:lnTo>
                  <a:pt x="6047977" y="4333231"/>
                </a:lnTo>
                <a:cubicBezTo>
                  <a:pt x="6027885" y="4214169"/>
                  <a:pt x="5991609" y="4112966"/>
                  <a:pt x="5939147" y="4029622"/>
                </a:cubicBezTo>
                <a:cubicBezTo>
                  <a:pt x="5886685" y="3946278"/>
                  <a:pt x="5820456" y="3882654"/>
                  <a:pt x="5740461" y="3838750"/>
                </a:cubicBezTo>
                <a:cubicBezTo>
                  <a:pt x="5660466" y="3794846"/>
                  <a:pt x="5569123" y="3772893"/>
                  <a:pt x="5466431" y="3772893"/>
                </a:cubicBezTo>
                <a:close/>
                <a:moveTo>
                  <a:pt x="0" y="0"/>
                </a:moveTo>
                <a:lnTo>
                  <a:pt x="13895294" y="0"/>
                </a:lnTo>
                <a:lnTo>
                  <a:pt x="13895294" y="9233647"/>
                </a:lnTo>
                <a:lnTo>
                  <a:pt x="0" y="9233647"/>
                </a:lnTo>
                <a:close/>
              </a:path>
            </a:pathLst>
          </a:cu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31" name="Google Shape;131;p25"/>
          <p:cNvSpPr txBox="1"/>
          <p:nvPr/>
        </p:nvSpPr>
        <p:spPr>
          <a:xfrm>
            <a:off x="107443" y="11"/>
            <a:ext cx="5143500" cy="223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b="1">
                <a:solidFill>
                  <a:schemeClr val="dk1"/>
                </a:solidFill>
              </a:rPr>
              <a:t>DANIEL, GLORIA, JUAN DIEGO, TRINIDAD</a:t>
            </a:r>
            <a:endParaRPr sz="100"/>
          </a:p>
        </p:txBody>
      </p:sp>
      <p:sp>
        <p:nvSpPr>
          <p:cNvPr id="132" name="Google Shape;132;p25"/>
          <p:cNvSpPr txBox="1"/>
          <p:nvPr/>
        </p:nvSpPr>
        <p:spPr>
          <a:xfrm>
            <a:off x="7145393" y="4920311"/>
            <a:ext cx="5143500" cy="223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b="1">
                <a:solidFill>
                  <a:schemeClr val="dk1"/>
                </a:solidFill>
              </a:rPr>
              <a:t>ALGORITHMS FINAL PROJECT</a:t>
            </a:r>
            <a:endParaRPr sz="1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p:nvPr/>
        </p:nvSpPr>
        <p:spPr>
          <a:xfrm>
            <a:off x="460015" y="329126"/>
            <a:ext cx="5143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latin typeface="Arial"/>
                <a:ea typeface="Arial"/>
                <a:cs typeface="Arial"/>
                <a:sym typeface="Arial"/>
              </a:rPr>
              <a:t>ShuffleDeck(deck)</a:t>
            </a:r>
            <a:endParaRPr sz="1100"/>
          </a:p>
        </p:txBody>
      </p:sp>
      <p:sp>
        <p:nvSpPr>
          <p:cNvPr id="264" name="Google Shape;264;p34"/>
          <p:cNvSpPr txBox="1"/>
          <p:nvPr/>
        </p:nvSpPr>
        <p:spPr>
          <a:xfrm>
            <a:off x="5333813" y="658639"/>
            <a:ext cx="3628800" cy="30708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None/>
            </a:pPr>
            <a:endParaRPr sz="15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GB" sz="1500" b="1">
                <a:solidFill>
                  <a:schemeClr val="dk1"/>
                </a:solidFill>
                <a:latin typeface="Calibri"/>
                <a:ea typeface="Calibri"/>
                <a:cs typeface="Calibri"/>
                <a:sym typeface="Calibri"/>
              </a:rPr>
              <a:t>Time Complexity of Algorithm</a:t>
            </a:r>
            <a:r>
              <a:rPr lang="en-GB" sz="1500">
                <a:solidFill>
                  <a:schemeClr val="dk1"/>
                </a:solidFill>
                <a:latin typeface="Calibri"/>
                <a:ea typeface="Calibri"/>
                <a:cs typeface="Calibri"/>
                <a:sym typeface="Calibri"/>
              </a:rPr>
              <a:t>: O(n)</a:t>
            </a:r>
            <a:endParaRPr sz="1100"/>
          </a:p>
          <a:p>
            <a:pPr marL="0" marR="0" lvl="0" indent="0" algn="just" rtl="0">
              <a:lnSpc>
                <a:spcPct val="150000"/>
              </a:lnSpc>
              <a:spcBef>
                <a:spcPts val="0"/>
              </a:spcBef>
              <a:spcAft>
                <a:spcPts val="0"/>
              </a:spcAft>
              <a:buNone/>
            </a:pPr>
            <a:r>
              <a:rPr lang="en-GB" sz="1500">
                <a:solidFill>
                  <a:schemeClr val="dk1"/>
                </a:solidFill>
                <a:latin typeface="Calibri"/>
                <a:ea typeface="Calibri"/>
                <a:cs typeface="Calibri"/>
                <a:sym typeface="Calibri"/>
              </a:rPr>
              <a:t>the loop iterates through the entire deck</a:t>
            </a:r>
            <a:endParaRPr sz="1100"/>
          </a:p>
          <a:p>
            <a:pPr marL="0" marR="0" lvl="0" indent="0" algn="just" rtl="0">
              <a:lnSpc>
                <a:spcPct val="150000"/>
              </a:lnSpc>
              <a:spcBef>
                <a:spcPts val="0"/>
              </a:spcBef>
              <a:spcAft>
                <a:spcPts val="0"/>
              </a:spcAft>
              <a:buNone/>
            </a:pPr>
            <a:r>
              <a:rPr lang="en-GB" sz="1500">
                <a:solidFill>
                  <a:schemeClr val="dk1"/>
                </a:solidFill>
                <a:latin typeface="Calibri"/>
                <a:ea typeface="Calibri"/>
                <a:cs typeface="Calibri"/>
                <a:sym typeface="Calibri"/>
              </a:rPr>
              <a:t>once, and in each iteration, performs constant-time operations</a:t>
            </a:r>
            <a:endParaRPr sz="1100"/>
          </a:p>
          <a:p>
            <a:pPr marL="0" marR="0" lvl="0" indent="0" algn="just" rtl="0">
              <a:lnSpc>
                <a:spcPct val="150000"/>
              </a:lnSpc>
              <a:spcBef>
                <a:spcPts val="0"/>
              </a:spcBef>
              <a:spcAft>
                <a:spcPts val="0"/>
              </a:spcAft>
              <a:buNone/>
            </a:pPr>
            <a:r>
              <a:rPr lang="en-GB" sz="1500">
                <a:solidFill>
                  <a:schemeClr val="dk1"/>
                </a:solidFill>
                <a:latin typeface="Calibri"/>
                <a:ea typeface="Calibri"/>
                <a:cs typeface="Calibri"/>
                <a:sym typeface="Calibri"/>
              </a:rPr>
              <a:t>n = number cards in a deck</a:t>
            </a:r>
            <a:endParaRPr sz="1100"/>
          </a:p>
          <a:p>
            <a:pPr marL="0" marR="0" lvl="0" indent="0" algn="just" rtl="0">
              <a:lnSpc>
                <a:spcPct val="150000"/>
              </a:lnSpc>
              <a:spcBef>
                <a:spcPts val="0"/>
              </a:spcBef>
              <a:spcAft>
                <a:spcPts val="0"/>
              </a:spcAft>
              <a:buNone/>
            </a:pPr>
            <a:endParaRPr sz="15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GB" sz="1500" b="1">
                <a:solidFill>
                  <a:schemeClr val="dk1"/>
                </a:solidFill>
                <a:latin typeface="Calibri"/>
                <a:ea typeface="Calibri"/>
                <a:cs typeface="Calibri"/>
                <a:sym typeface="Calibri"/>
              </a:rPr>
              <a:t>Best/Worst/Avg</a:t>
            </a:r>
            <a:r>
              <a:rPr lang="en-GB" sz="1500">
                <a:solidFill>
                  <a:schemeClr val="dk1"/>
                </a:solidFill>
                <a:latin typeface="Calibri"/>
                <a:ea typeface="Calibri"/>
                <a:cs typeface="Calibri"/>
                <a:sym typeface="Calibri"/>
              </a:rPr>
              <a:t>: Consistent time complexity of O(n).</a:t>
            </a:r>
            <a:endParaRPr sz="1500" b="1">
              <a:solidFill>
                <a:schemeClr val="dk1"/>
              </a:solidFill>
              <a:latin typeface="Calibri"/>
              <a:ea typeface="Calibri"/>
              <a:cs typeface="Calibri"/>
              <a:sym typeface="Calibri"/>
            </a:endParaRPr>
          </a:p>
        </p:txBody>
      </p:sp>
      <p:sp>
        <p:nvSpPr>
          <p:cNvPr id="265" name="Google Shape;265;p34"/>
          <p:cNvSpPr txBox="1"/>
          <p:nvPr/>
        </p:nvSpPr>
        <p:spPr>
          <a:xfrm>
            <a:off x="460015" y="1021623"/>
            <a:ext cx="4313700" cy="51486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None/>
            </a:pPr>
            <a:r>
              <a:rPr lang="en-GB" sz="1500" b="1">
                <a:solidFill>
                  <a:schemeClr val="dk1"/>
                </a:solidFill>
                <a:latin typeface="Calibri"/>
                <a:ea typeface="Calibri"/>
                <a:cs typeface="Calibri"/>
                <a:sym typeface="Calibri"/>
              </a:rPr>
              <a:t>Fisher-Yates Algorithm </a:t>
            </a:r>
            <a:r>
              <a:rPr lang="en-GB" sz="1500">
                <a:solidFill>
                  <a:schemeClr val="dk1"/>
                </a:solidFill>
                <a:latin typeface="Calibri"/>
                <a:ea typeface="Calibri"/>
                <a:cs typeface="Calibri"/>
                <a:sym typeface="Calibri"/>
              </a:rPr>
              <a:t>to shuffle the deck</a:t>
            </a:r>
            <a:r>
              <a:rPr lang="en-GB" sz="1500" b="1">
                <a:solidFill>
                  <a:schemeClr val="dk1"/>
                </a:solidFill>
                <a:latin typeface="Calibri"/>
                <a:ea typeface="Calibri"/>
                <a:cs typeface="Calibri"/>
                <a:sym typeface="Calibri"/>
              </a:rPr>
              <a:t>: </a:t>
            </a:r>
            <a:endParaRPr sz="1100"/>
          </a:p>
          <a:p>
            <a:pPr marL="381000" marR="0" lvl="0" indent="-374650" algn="just" rtl="0">
              <a:lnSpc>
                <a:spcPct val="150000"/>
              </a:lnSpc>
              <a:spcBef>
                <a:spcPts val="0"/>
              </a:spcBef>
              <a:spcAft>
                <a:spcPts val="0"/>
              </a:spcAft>
              <a:buClr>
                <a:schemeClr val="dk1"/>
              </a:buClr>
              <a:buSzPts val="1500"/>
              <a:buFont typeface="Calibri"/>
              <a:buAutoNum type="romanLcPeriod"/>
            </a:pPr>
            <a:r>
              <a:rPr lang="en-GB" sz="1500">
                <a:solidFill>
                  <a:schemeClr val="dk1"/>
                </a:solidFill>
                <a:latin typeface="Calibri"/>
                <a:ea typeface="Calibri"/>
                <a:cs typeface="Calibri"/>
                <a:sym typeface="Calibri"/>
              </a:rPr>
              <a:t>initializing a variable n with the length of the deck. </a:t>
            </a:r>
            <a:endParaRPr sz="1100"/>
          </a:p>
          <a:p>
            <a:pPr marL="381000" marR="0" lvl="0" indent="-374650" algn="just" rtl="0">
              <a:lnSpc>
                <a:spcPct val="150000"/>
              </a:lnSpc>
              <a:spcBef>
                <a:spcPts val="0"/>
              </a:spcBef>
              <a:spcAft>
                <a:spcPts val="0"/>
              </a:spcAft>
              <a:buClr>
                <a:schemeClr val="dk1"/>
              </a:buClr>
              <a:buSzPts val="1500"/>
              <a:buFont typeface="Calibri"/>
              <a:buAutoNum type="romanLcPeriod"/>
            </a:pPr>
            <a:r>
              <a:rPr lang="en-GB" sz="1500">
                <a:solidFill>
                  <a:schemeClr val="dk1"/>
                </a:solidFill>
                <a:latin typeface="Calibri"/>
                <a:ea typeface="Calibri"/>
                <a:cs typeface="Calibri"/>
                <a:sym typeface="Calibri"/>
              </a:rPr>
              <a:t>enters a loop where (each iteration) it decrements n &amp; randomly selects an index  </a:t>
            </a:r>
            <a:endParaRPr sz="1100"/>
          </a:p>
          <a:p>
            <a:pPr marL="381000" marR="0" lvl="0" indent="-374650" algn="just" rtl="0">
              <a:lnSpc>
                <a:spcPct val="150000"/>
              </a:lnSpc>
              <a:spcBef>
                <a:spcPts val="0"/>
              </a:spcBef>
              <a:spcAft>
                <a:spcPts val="0"/>
              </a:spcAft>
              <a:buClr>
                <a:schemeClr val="dk1"/>
              </a:buClr>
              <a:buSzPts val="1500"/>
              <a:buFont typeface="Calibri"/>
              <a:buAutoNum type="romanLcPeriod"/>
            </a:pPr>
            <a:r>
              <a:rPr lang="en-GB" sz="1500">
                <a:solidFill>
                  <a:schemeClr val="dk1"/>
                </a:solidFill>
                <a:latin typeface="Calibri"/>
                <a:ea typeface="Calibri"/>
                <a:cs typeface="Calibri"/>
                <a:sym typeface="Calibri"/>
              </a:rPr>
              <a:t>elements at k, n == n</a:t>
            </a:r>
            <a:endParaRPr sz="1100"/>
          </a:p>
          <a:p>
            <a:pPr marL="381000" marR="0" lvl="0" indent="-374650" algn="just" rtl="0">
              <a:lnSpc>
                <a:spcPct val="150000"/>
              </a:lnSpc>
              <a:spcBef>
                <a:spcPts val="0"/>
              </a:spcBef>
              <a:spcAft>
                <a:spcPts val="0"/>
              </a:spcAft>
              <a:buClr>
                <a:schemeClr val="dk1"/>
              </a:buClr>
              <a:buSzPts val="1500"/>
              <a:buFont typeface="Calibri"/>
              <a:buAutoNum type="romanLcPeriod"/>
            </a:pPr>
            <a:r>
              <a:rPr lang="en-GB" sz="1500">
                <a:solidFill>
                  <a:schemeClr val="dk1"/>
                </a:solidFill>
                <a:latin typeface="Calibri"/>
                <a:ea typeface="Calibri"/>
                <a:cs typeface="Calibri"/>
                <a:sym typeface="Calibri"/>
              </a:rPr>
              <a:t>process continues until all elements in the deck have been iterated over</a:t>
            </a:r>
            <a:endParaRPr sz="1100"/>
          </a:p>
          <a:p>
            <a:pPr marL="0" marR="0" lvl="0" indent="0" algn="just" rtl="0">
              <a:lnSpc>
                <a:spcPct val="150000"/>
              </a:lnSpc>
              <a:spcBef>
                <a:spcPts val="0"/>
              </a:spcBef>
              <a:spcAft>
                <a:spcPts val="0"/>
              </a:spcAft>
              <a:buNone/>
            </a:pPr>
            <a:r>
              <a:rPr lang="en-GB" sz="1500">
                <a:solidFill>
                  <a:schemeClr val="dk1"/>
                </a:solidFill>
                <a:latin typeface="Calibri"/>
                <a:ea typeface="Calibri"/>
                <a:cs typeface="Calibri"/>
                <a:sym typeface="Calibri"/>
              </a:rPr>
              <a:t>The function returns a shuffled deck</a:t>
            </a:r>
            <a:endParaRPr sz="1100"/>
          </a:p>
          <a:p>
            <a:pPr marL="0" marR="0" lvl="0" indent="0" algn="just" rtl="0">
              <a:lnSpc>
                <a:spcPct val="150000"/>
              </a:lnSpc>
              <a:spcBef>
                <a:spcPts val="0"/>
              </a:spcBef>
              <a:spcAft>
                <a:spcPts val="0"/>
              </a:spcAft>
              <a:buNone/>
            </a:pPr>
            <a:r>
              <a:rPr lang="en-GB" sz="1500" b="1">
                <a:solidFill>
                  <a:schemeClr val="dk1"/>
                </a:solidFill>
                <a:latin typeface="Calibri"/>
                <a:ea typeface="Calibri"/>
                <a:cs typeface="Calibri"/>
                <a:sym typeface="Calibri"/>
              </a:rPr>
              <a:t>Fisher-Yates is </a:t>
            </a:r>
            <a:r>
              <a:rPr lang="en-GB" sz="1500">
                <a:solidFill>
                  <a:schemeClr val="dk1"/>
                </a:solidFill>
                <a:latin typeface="Calibri"/>
                <a:ea typeface="Calibri"/>
                <a:cs typeface="Calibri"/>
                <a:sym typeface="Calibri"/>
              </a:rPr>
              <a:t>efficient for randomizing the order of elements in a collection</a:t>
            </a:r>
            <a:endParaRPr sz="1100"/>
          </a:p>
          <a:p>
            <a:pPr marL="0" marR="0" lvl="0" indent="0" algn="just" rtl="0">
              <a:lnSpc>
                <a:spcPct val="150000"/>
              </a:lnSpc>
              <a:spcBef>
                <a:spcPts val="0"/>
              </a:spcBef>
              <a:spcAft>
                <a:spcPts val="0"/>
              </a:spcAft>
              <a:buNone/>
            </a:pPr>
            <a:endParaRPr sz="1500" b="1">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5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15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1500">
              <a:solidFill>
                <a:schemeClr val="dk1"/>
              </a:solidFill>
              <a:latin typeface="Calibri"/>
              <a:ea typeface="Calibri"/>
              <a:cs typeface="Calibri"/>
              <a:sym typeface="Calibri"/>
            </a:endParaRPr>
          </a:p>
        </p:txBody>
      </p:sp>
      <p:pic>
        <p:nvPicPr>
          <p:cNvPr id="266" name="Google Shape;266;p34"/>
          <p:cNvPicPr preferRelativeResize="0"/>
          <p:nvPr/>
        </p:nvPicPr>
        <p:blipFill rotWithShape="1">
          <a:blip r:embed="rId3">
            <a:alphaModFix/>
          </a:blip>
          <a:srcRect/>
          <a:stretch/>
        </p:blipFill>
        <p:spPr>
          <a:xfrm>
            <a:off x="5333836" y="4446782"/>
            <a:ext cx="9388928" cy="6234835"/>
          </a:xfrm>
          <a:prstGeom prst="rect">
            <a:avLst/>
          </a:prstGeom>
          <a:noFill/>
          <a:ln>
            <a:noFill/>
          </a:ln>
        </p:spPr>
      </p:pic>
      <p:pic>
        <p:nvPicPr>
          <p:cNvPr id="267" name="Google Shape;267;p34"/>
          <p:cNvPicPr preferRelativeResize="0"/>
          <p:nvPr/>
        </p:nvPicPr>
        <p:blipFill rotWithShape="1">
          <a:blip r:embed="rId3">
            <a:alphaModFix/>
          </a:blip>
          <a:srcRect/>
          <a:stretch/>
        </p:blipFill>
        <p:spPr>
          <a:xfrm>
            <a:off x="5333836" y="-5905718"/>
            <a:ext cx="9388928" cy="62348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35"/>
          <p:cNvPicPr preferRelativeResize="0"/>
          <p:nvPr/>
        </p:nvPicPr>
        <p:blipFill>
          <a:blip r:embed="rId3">
            <a:alphaModFix/>
          </a:blip>
          <a:stretch>
            <a:fillRect/>
          </a:stretch>
        </p:blipFill>
        <p:spPr>
          <a:xfrm>
            <a:off x="-179725" y="-342150"/>
            <a:ext cx="9503425" cy="582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6" descr="A card with a queen of hearts&#10;&#10;Description automatically generated"/>
          <p:cNvPicPr preferRelativeResize="0"/>
          <p:nvPr/>
        </p:nvPicPr>
        <p:blipFill rotWithShape="1">
          <a:blip r:embed="rId5">
            <a:alphaModFix/>
          </a:blip>
          <a:srcRect/>
          <a:stretch/>
        </p:blipFill>
        <p:spPr>
          <a:xfrm>
            <a:off x="-668826" y="316530"/>
            <a:ext cx="800279" cy="1214608"/>
          </a:xfrm>
          <a:prstGeom prst="rect">
            <a:avLst/>
          </a:prstGeom>
          <a:noFill/>
          <a:ln>
            <a:noFill/>
          </a:ln>
        </p:spPr>
      </p:pic>
      <p:pic>
        <p:nvPicPr>
          <p:cNvPr id="280" name="Google Shape;280;p36" descr="A card with a queen of hearts&#10;&#10;Description automatically generated"/>
          <p:cNvPicPr preferRelativeResize="0"/>
          <p:nvPr/>
        </p:nvPicPr>
        <p:blipFill rotWithShape="1">
          <a:blip r:embed="rId5">
            <a:alphaModFix/>
          </a:blip>
          <a:srcRect/>
          <a:stretch/>
        </p:blipFill>
        <p:spPr>
          <a:xfrm>
            <a:off x="-84388" y="4931405"/>
            <a:ext cx="800279" cy="1214608"/>
          </a:xfrm>
          <a:prstGeom prst="rect">
            <a:avLst/>
          </a:prstGeom>
          <a:noFill/>
          <a:ln>
            <a:noFill/>
          </a:ln>
        </p:spPr>
      </p:pic>
      <p:pic>
        <p:nvPicPr>
          <p:cNvPr id="281" name="Google Shape;281;p36" descr="A card with a queen of hearts&#10;&#10;Description automatically generated"/>
          <p:cNvPicPr preferRelativeResize="0"/>
          <p:nvPr/>
        </p:nvPicPr>
        <p:blipFill rotWithShape="1">
          <a:blip r:embed="rId5">
            <a:alphaModFix/>
          </a:blip>
          <a:srcRect/>
          <a:stretch/>
        </p:blipFill>
        <p:spPr>
          <a:xfrm>
            <a:off x="500049" y="3478867"/>
            <a:ext cx="800279" cy="1214608"/>
          </a:xfrm>
          <a:prstGeom prst="rect">
            <a:avLst/>
          </a:prstGeom>
          <a:noFill/>
          <a:ln>
            <a:noFill/>
          </a:ln>
        </p:spPr>
      </p:pic>
      <p:pic>
        <p:nvPicPr>
          <p:cNvPr id="282" name="Google Shape;282;p36" descr="A card with a queen of hearts&#10;&#10;Description automatically generated"/>
          <p:cNvPicPr preferRelativeResize="0"/>
          <p:nvPr/>
        </p:nvPicPr>
        <p:blipFill rotWithShape="1">
          <a:blip r:embed="rId5">
            <a:alphaModFix/>
          </a:blip>
          <a:srcRect/>
          <a:stretch/>
        </p:blipFill>
        <p:spPr>
          <a:xfrm>
            <a:off x="1618774" y="3478867"/>
            <a:ext cx="800279" cy="1214608"/>
          </a:xfrm>
          <a:prstGeom prst="rect">
            <a:avLst/>
          </a:prstGeom>
          <a:noFill/>
          <a:ln>
            <a:noFill/>
          </a:ln>
        </p:spPr>
      </p:pic>
      <p:pic>
        <p:nvPicPr>
          <p:cNvPr id="283" name="Google Shape;283;p36" descr="A card with a queen of hearts&#10;&#10;Description automatically generated"/>
          <p:cNvPicPr preferRelativeResize="0"/>
          <p:nvPr/>
        </p:nvPicPr>
        <p:blipFill rotWithShape="1">
          <a:blip r:embed="rId5">
            <a:alphaModFix/>
          </a:blip>
          <a:srcRect/>
          <a:stretch/>
        </p:blipFill>
        <p:spPr>
          <a:xfrm>
            <a:off x="1034337" y="4931405"/>
            <a:ext cx="800279" cy="1214608"/>
          </a:xfrm>
          <a:prstGeom prst="rect">
            <a:avLst/>
          </a:prstGeom>
          <a:noFill/>
          <a:ln>
            <a:noFill/>
          </a:ln>
        </p:spPr>
      </p:pic>
      <p:pic>
        <p:nvPicPr>
          <p:cNvPr id="284" name="Google Shape;284;p36" descr="A card with a queen of hearts&#10;&#10;Description automatically generated"/>
          <p:cNvPicPr preferRelativeResize="0"/>
          <p:nvPr/>
        </p:nvPicPr>
        <p:blipFill rotWithShape="1">
          <a:blip r:embed="rId5">
            <a:alphaModFix/>
          </a:blip>
          <a:srcRect/>
          <a:stretch/>
        </p:blipFill>
        <p:spPr>
          <a:xfrm>
            <a:off x="6826637" y="2688280"/>
            <a:ext cx="800279" cy="1214608"/>
          </a:xfrm>
          <a:prstGeom prst="rect">
            <a:avLst/>
          </a:prstGeom>
          <a:noFill/>
          <a:ln>
            <a:noFill/>
          </a:ln>
        </p:spPr>
      </p:pic>
      <p:sp>
        <p:nvSpPr>
          <p:cNvPr id="285" name="Google Shape;285;p36"/>
          <p:cNvSpPr txBox="1"/>
          <p:nvPr/>
        </p:nvSpPr>
        <p:spPr>
          <a:xfrm>
            <a:off x="460015" y="329126"/>
            <a:ext cx="5143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latin typeface="Arial"/>
                <a:ea typeface="Arial"/>
                <a:cs typeface="Arial"/>
                <a:sym typeface="Arial"/>
              </a:rPr>
              <a:t>ShuffleDeck(deck)</a:t>
            </a:r>
            <a:endParaRPr sz="1100"/>
          </a:p>
        </p:txBody>
      </p:sp>
      <p:pic>
        <p:nvPicPr>
          <p:cNvPr id="287" name="Google Shape;287;p36" descr="A card with a queen of hearts&#10;&#10;Description automatically generated"/>
          <p:cNvPicPr preferRelativeResize="0"/>
          <p:nvPr/>
        </p:nvPicPr>
        <p:blipFill rotWithShape="1">
          <a:blip r:embed="rId5">
            <a:alphaModFix/>
          </a:blip>
          <a:srcRect/>
          <a:stretch/>
        </p:blipFill>
        <p:spPr>
          <a:xfrm>
            <a:off x="7385999" y="1107105"/>
            <a:ext cx="800279" cy="1214608"/>
          </a:xfrm>
          <a:prstGeom prst="rect">
            <a:avLst/>
          </a:prstGeom>
          <a:noFill/>
          <a:ln>
            <a:noFill/>
          </a:ln>
        </p:spPr>
      </p:pic>
      <p:pic>
        <p:nvPicPr>
          <p:cNvPr id="288" name="Google Shape;288;p36" descr="A card with a queen of hearts&#10;&#10;Description automatically generated"/>
          <p:cNvPicPr preferRelativeResize="0"/>
          <p:nvPr/>
        </p:nvPicPr>
        <p:blipFill rotWithShape="1">
          <a:blip r:embed="rId5">
            <a:alphaModFix/>
          </a:blip>
          <a:srcRect/>
          <a:stretch/>
        </p:blipFill>
        <p:spPr>
          <a:xfrm>
            <a:off x="8504724" y="1107105"/>
            <a:ext cx="800279" cy="1214608"/>
          </a:xfrm>
          <a:prstGeom prst="rect">
            <a:avLst/>
          </a:prstGeom>
          <a:noFill/>
          <a:ln>
            <a:noFill/>
          </a:ln>
        </p:spPr>
      </p:pic>
      <p:pic>
        <p:nvPicPr>
          <p:cNvPr id="289" name="Google Shape;289;p36" descr="A card with a queen of hearts&#10;&#10;Description automatically generated"/>
          <p:cNvPicPr preferRelativeResize="0"/>
          <p:nvPr/>
        </p:nvPicPr>
        <p:blipFill rotWithShape="1">
          <a:blip r:embed="rId5">
            <a:alphaModFix/>
          </a:blip>
          <a:srcRect/>
          <a:stretch/>
        </p:blipFill>
        <p:spPr>
          <a:xfrm>
            <a:off x="7945362" y="2688280"/>
            <a:ext cx="800279" cy="1214608"/>
          </a:xfrm>
          <a:prstGeom prst="rect">
            <a:avLst/>
          </a:prstGeom>
          <a:noFill/>
          <a:ln>
            <a:noFill/>
          </a:ln>
        </p:spPr>
      </p:pic>
      <p:pic>
        <p:nvPicPr>
          <p:cNvPr id="290" name="Google Shape;290;p36" descr="A card with a queen of hearts&#10;&#10;Description automatically generated"/>
          <p:cNvPicPr preferRelativeResize="0"/>
          <p:nvPr/>
        </p:nvPicPr>
        <p:blipFill rotWithShape="1">
          <a:blip r:embed="rId5">
            <a:alphaModFix/>
          </a:blip>
          <a:srcRect/>
          <a:stretch/>
        </p:blipFill>
        <p:spPr>
          <a:xfrm>
            <a:off x="7385999" y="4196380"/>
            <a:ext cx="800279" cy="1214608"/>
          </a:xfrm>
          <a:prstGeom prst="rect">
            <a:avLst/>
          </a:prstGeom>
          <a:noFill/>
          <a:ln>
            <a:noFill/>
          </a:ln>
        </p:spPr>
      </p:pic>
      <p:pic>
        <p:nvPicPr>
          <p:cNvPr id="291" name="Google Shape;291;p36" descr="A card with a queen of hearts&#10;&#10;Description automatically generated"/>
          <p:cNvPicPr preferRelativeResize="0"/>
          <p:nvPr/>
        </p:nvPicPr>
        <p:blipFill rotWithShape="1">
          <a:blip r:embed="rId5">
            <a:alphaModFix/>
          </a:blip>
          <a:srcRect/>
          <a:stretch/>
        </p:blipFill>
        <p:spPr>
          <a:xfrm>
            <a:off x="8504724" y="4196380"/>
            <a:ext cx="800279" cy="1214608"/>
          </a:xfrm>
          <a:prstGeom prst="rect">
            <a:avLst/>
          </a:prstGeom>
          <a:noFill/>
          <a:ln>
            <a:noFill/>
          </a:ln>
        </p:spPr>
      </p:pic>
      <p:pic>
        <p:nvPicPr>
          <p:cNvPr id="292" name="Google Shape;292;p36" descr="A card with a queen of hearts&#10;&#10;Description automatically generated"/>
          <p:cNvPicPr preferRelativeResize="0"/>
          <p:nvPr/>
        </p:nvPicPr>
        <p:blipFill rotWithShape="1">
          <a:blip r:embed="rId5">
            <a:alphaModFix/>
          </a:blip>
          <a:srcRect/>
          <a:stretch/>
        </p:blipFill>
        <p:spPr>
          <a:xfrm>
            <a:off x="6826637" y="-437383"/>
            <a:ext cx="800279" cy="1214608"/>
          </a:xfrm>
          <a:prstGeom prst="rect">
            <a:avLst/>
          </a:prstGeom>
          <a:noFill/>
          <a:ln>
            <a:noFill/>
          </a:ln>
        </p:spPr>
      </p:pic>
      <p:pic>
        <p:nvPicPr>
          <p:cNvPr id="293" name="Google Shape;293;p36" descr="A card with a queen of hearts&#10;&#10;Description automatically generated"/>
          <p:cNvPicPr preferRelativeResize="0"/>
          <p:nvPr/>
        </p:nvPicPr>
        <p:blipFill rotWithShape="1">
          <a:blip r:embed="rId5">
            <a:alphaModFix/>
          </a:blip>
          <a:srcRect/>
          <a:stretch/>
        </p:blipFill>
        <p:spPr>
          <a:xfrm>
            <a:off x="7945362" y="-437383"/>
            <a:ext cx="800279" cy="1214608"/>
          </a:xfrm>
          <a:prstGeom prst="rect">
            <a:avLst/>
          </a:prstGeom>
          <a:noFill/>
          <a:ln>
            <a:noFill/>
          </a:ln>
        </p:spPr>
      </p:pic>
      <p:pic>
        <p:nvPicPr>
          <p:cNvPr id="294" name="Google Shape;294;p36" descr="A card with a queen of hearts&#10;&#10;Description automatically generated"/>
          <p:cNvPicPr preferRelativeResize="0"/>
          <p:nvPr/>
        </p:nvPicPr>
        <p:blipFill rotWithShape="1">
          <a:blip r:embed="rId5">
            <a:alphaModFix/>
          </a:blip>
          <a:srcRect/>
          <a:stretch/>
        </p:blipFill>
        <p:spPr>
          <a:xfrm>
            <a:off x="-109451" y="1897705"/>
            <a:ext cx="800279" cy="1214608"/>
          </a:xfrm>
          <a:prstGeom prst="rect">
            <a:avLst/>
          </a:prstGeom>
          <a:noFill/>
          <a:ln>
            <a:noFill/>
          </a:ln>
        </p:spPr>
      </p:pic>
      <p:pic>
        <p:nvPicPr>
          <p:cNvPr id="295" name="Google Shape;295;p36" descr="A card with a queen of hearts&#10;&#10;Description automatically generated"/>
          <p:cNvPicPr preferRelativeResize="0"/>
          <p:nvPr/>
        </p:nvPicPr>
        <p:blipFill rotWithShape="1">
          <a:blip r:embed="rId5">
            <a:alphaModFix/>
          </a:blip>
          <a:srcRect/>
          <a:stretch/>
        </p:blipFill>
        <p:spPr>
          <a:xfrm>
            <a:off x="-668813" y="3478880"/>
            <a:ext cx="800279" cy="1214608"/>
          </a:xfrm>
          <a:prstGeom prst="rect">
            <a:avLst/>
          </a:prstGeom>
          <a:noFill/>
          <a:ln>
            <a:noFill/>
          </a:ln>
        </p:spPr>
      </p:pic>
      <p:pic>
        <p:nvPicPr>
          <p:cNvPr id="296" name="Google Shape;296;p36" descr="A card with a queen of hearts&#10;&#10;Description automatically generated"/>
          <p:cNvPicPr preferRelativeResize="0"/>
          <p:nvPr/>
        </p:nvPicPr>
        <p:blipFill rotWithShape="1">
          <a:blip r:embed="rId5">
            <a:alphaModFix/>
          </a:blip>
          <a:srcRect/>
          <a:stretch/>
        </p:blipFill>
        <p:spPr>
          <a:xfrm>
            <a:off x="1118187" y="1897692"/>
            <a:ext cx="800279" cy="1214608"/>
          </a:xfrm>
          <a:prstGeom prst="rect">
            <a:avLst/>
          </a:prstGeom>
          <a:noFill/>
          <a:ln>
            <a:noFill/>
          </a:ln>
        </p:spPr>
      </p:pic>
      <p:pic>
        <p:nvPicPr>
          <p:cNvPr id="297" name="Google Shape;297;p36" descr="A card with a queen of hearts&#10;&#10;Description automatically generated"/>
          <p:cNvPicPr preferRelativeResize="0"/>
          <p:nvPr/>
        </p:nvPicPr>
        <p:blipFill rotWithShape="1">
          <a:blip r:embed="rId5">
            <a:alphaModFix/>
          </a:blip>
          <a:srcRect/>
          <a:stretch/>
        </p:blipFill>
        <p:spPr>
          <a:xfrm>
            <a:off x="4483124" y="-437395"/>
            <a:ext cx="800279" cy="1214608"/>
          </a:xfrm>
          <a:prstGeom prst="rect">
            <a:avLst/>
          </a:prstGeom>
          <a:noFill/>
          <a:ln>
            <a:noFill/>
          </a:ln>
        </p:spPr>
      </p:pic>
      <p:pic>
        <p:nvPicPr>
          <p:cNvPr id="298" name="Google Shape;298;p36" descr="A card with a queen of hearts&#10;&#10;Description automatically generated"/>
          <p:cNvPicPr preferRelativeResize="0"/>
          <p:nvPr/>
        </p:nvPicPr>
        <p:blipFill rotWithShape="1">
          <a:blip r:embed="rId5">
            <a:alphaModFix/>
          </a:blip>
          <a:srcRect/>
          <a:stretch/>
        </p:blipFill>
        <p:spPr>
          <a:xfrm>
            <a:off x="5601849" y="-437395"/>
            <a:ext cx="800279" cy="1214608"/>
          </a:xfrm>
          <a:prstGeom prst="rect">
            <a:avLst/>
          </a:prstGeom>
          <a:noFill/>
          <a:ln>
            <a:noFill/>
          </a:ln>
        </p:spPr>
      </p:pic>
      <p:pic>
        <p:nvPicPr>
          <p:cNvPr id="299" name="Google Shape;299;p36" descr="A card with a queen of hearts&#10;&#10;Description automatically generated"/>
          <p:cNvPicPr preferRelativeResize="0"/>
          <p:nvPr/>
        </p:nvPicPr>
        <p:blipFill rotWithShape="1">
          <a:blip r:embed="rId5">
            <a:alphaModFix/>
          </a:blip>
          <a:srcRect/>
          <a:stretch/>
        </p:blipFill>
        <p:spPr>
          <a:xfrm>
            <a:off x="2153062" y="4943030"/>
            <a:ext cx="800279" cy="1214608"/>
          </a:xfrm>
          <a:prstGeom prst="rect">
            <a:avLst/>
          </a:prstGeom>
          <a:noFill/>
          <a:ln>
            <a:noFill/>
          </a:ln>
        </p:spPr>
      </p:pic>
      <p:pic>
        <p:nvPicPr>
          <p:cNvPr id="300" name="Google Shape;300;p36" descr="A card with a queen of hearts&#10;&#10;Description automatically generated"/>
          <p:cNvPicPr preferRelativeResize="0"/>
          <p:nvPr/>
        </p:nvPicPr>
        <p:blipFill rotWithShape="1">
          <a:blip r:embed="rId5">
            <a:alphaModFix/>
          </a:blip>
          <a:srcRect/>
          <a:stretch/>
        </p:blipFill>
        <p:spPr>
          <a:xfrm>
            <a:off x="3271787" y="4943030"/>
            <a:ext cx="800279" cy="1214608"/>
          </a:xfrm>
          <a:prstGeom prst="rect">
            <a:avLst/>
          </a:prstGeom>
          <a:noFill/>
          <a:ln>
            <a:noFill/>
          </a:ln>
        </p:spPr>
      </p:pic>
      <p:pic>
        <p:nvPicPr>
          <p:cNvPr id="301" name="Google Shape;301;p36" descr="A card with a queen of hearts&#10;&#10;Description automatically generated"/>
          <p:cNvPicPr preferRelativeResize="0"/>
          <p:nvPr/>
        </p:nvPicPr>
        <p:blipFill rotWithShape="1">
          <a:blip r:embed="rId5">
            <a:alphaModFix/>
          </a:blip>
          <a:srcRect/>
          <a:stretch/>
        </p:blipFill>
        <p:spPr>
          <a:xfrm>
            <a:off x="4374737" y="4937217"/>
            <a:ext cx="800279" cy="1214608"/>
          </a:xfrm>
          <a:prstGeom prst="rect">
            <a:avLst/>
          </a:prstGeom>
          <a:noFill/>
          <a:ln>
            <a:noFill/>
          </a:ln>
        </p:spPr>
      </p:pic>
      <p:pic>
        <p:nvPicPr>
          <p:cNvPr id="302" name="Google Shape;302;p36" descr="A card with a queen of hearts&#10;&#10;Description automatically generated"/>
          <p:cNvPicPr preferRelativeResize="0"/>
          <p:nvPr/>
        </p:nvPicPr>
        <p:blipFill rotWithShape="1">
          <a:blip r:embed="rId5">
            <a:alphaModFix/>
          </a:blip>
          <a:srcRect/>
          <a:stretch/>
        </p:blipFill>
        <p:spPr>
          <a:xfrm>
            <a:off x="5493462" y="4937217"/>
            <a:ext cx="800279" cy="1214608"/>
          </a:xfrm>
          <a:prstGeom prst="rect">
            <a:avLst/>
          </a:prstGeom>
          <a:noFill/>
          <a:ln>
            <a:noFill/>
          </a:ln>
        </p:spPr>
      </p:pic>
      <p:pic>
        <p:nvPicPr>
          <p:cNvPr id="2" name="FISHERYATESANIMATION">
            <a:hlinkClick r:id="" action="ppaction://media"/>
            <a:extLst>
              <a:ext uri="{FF2B5EF4-FFF2-40B4-BE49-F238E27FC236}">
                <a16:creationId xmlns:a16="http://schemas.microsoft.com/office/drawing/2014/main" id="{EB3E817E-BD1F-F38A-961E-1BE11D158A2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7238" b="9989"/>
          <a:stretch/>
        </p:blipFill>
        <p:spPr>
          <a:xfrm>
            <a:off x="1084486" y="1580447"/>
            <a:ext cx="6885950" cy="31130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body" idx="1"/>
          </p:nvPr>
        </p:nvSpPr>
        <p:spPr>
          <a:xfrm>
            <a:off x="628650" y="1134575"/>
            <a:ext cx="7886700" cy="3498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a:t>The potential future states are placed into a tree</a:t>
            </a:r>
            <a:endParaRPr/>
          </a:p>
          <a:p>
            <a:pPr marL="0" lvl="0" indent="0" algn="l" rtl="0">
              <a:spcBef>
                <a:spcPts val="800"/>
              </a:spcBef>
              <a:spcAft>
                <a:spcPts val="0"/>
              </a:spcAft>
              <a:buNone/>
            </a:pPr>
            <a:r>
              <a:rPr lang="en-GB"/>
              <a:t>→</a:t>
            </a:r>
            <a:r>
              <a:rPr lang="en-GB">
                <a:solidFill>
                  <a:srgbClr val="FF0000"/>
                </a:solidFill>
              </a:rPr>
              <a:t>DFS Traversal </a:t>
            </a:r>
            <a:r>
              <a:rPr lang="en-GB"/>
              <a:t>for optimal paths (those that are victorious) </a:t>
            </a:r>
            <a:endParaRPr/>
          </a:p>
        </p:txBody>
      </p:sp>
      <p:pic>
        <p:nvPicPr>
          <p:cNvPr id="308" name="Google Shape;308;p37"/>
          <p:cNvPicPr preferRelativeResize="0"/>
          <p:nvPr/>
        </p:nvPicPr>
        <p:blipFill>
          <a:blip r:embed="rId3">
            <a:alphaModFix/>
          </a:blip>
          <a:stretch>
            <a:fillRect/>
          </a:stretch>
        </p:blipFill>
        <p:spPr>
          <a:xfrm>
            <a:off x="4358550" y="2344937"/>
            <a:ext cx="5010101" cy="2593801"/>
          </a:xfrm>
          <a:prstGeom prst="rect">
            <a:avLst/>
          </a:prstGeom>
          <a:noFill/>
          <a:ln>
            <a:noFill/>
          </a:ln>
        </p:spPr>
      </p:pic>
      <p:pic>
        <p:nvPicPr>
          <p:cNvPr id="309" name="Google Shape;309;p37"/>
          <p:cNvPicPr preferRelativeResize="0"/>
          <p:nvPr/>
        </p:nvPicPr>
        <p:blipFill>
          <a:blip r:embed="rId4">
            <a:alphaModFix/>
          </a:blip>
          <a:stretch>
            <a:fillRect/>
          </a:stretch>
        </p:blipFill>
        <p:spPr>
          <a:xfrm>
            <a:off x="0" y="2571756"/>
            <a:ext cx="4572000" cy="2366970"/>
          </a:xfrm>
          <a:prstGeom prst="rect">
            <a:avLst/>
          </a:prstGeom>
          <a:noFill/>
          <a:ln>
            <a:noFill/>
          </a:ln>
        </p:spPr>
      </p:pic>
      <p:sp>
        <p:nvSpPr>
          <p:cNvPr id="310" name="Google Shape;310;p37"/>
          <p:cNvSpPr txBox="1"/>
          <p:nvPr/>
        </p:nvSpPr>
        <p:spPr>
          <a:xfrm>
            <a:off x="4003500" y="2276875"/>
            <a:ext cx="1137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a:solidFill>
                  <a:schemeClr val="dk1"/>
                </a:solidFill>
                <a:latin typeface="Calibri"/>
                <a:ea typeface="Calibri"/>
                <a:cs typeface="Calibri"/>
                <a:sym typeface="Calibri"/>
              </a:rPr>
              <a:t>O(13^n)</a:t>
            </a:r>
            <a:endParaRPr sz="2100">
              <a:solidFill>
                <a:schemeClr val="dk1"/>
              </a:solidFill>
              <a:latin typeface="Calibri"/>
              <a:ea typeface="Calibri"/>
              <a:cs typeface="Calibri"/>
              <a:sym typeface="Calibri"/>
            </a:endParaRPr>
          </a:p>
        </p:txBody>
      </p:sp>
      <p:sp>
        <p:nvSpPr>
          <p:cNvPr id="311" name="Google Shape;311;p37"/>
          <p:cNvSpPr txBox="1"/>
          <p:nvPr/>
        </p:nvSpPr>
        <p:spPr>
          <a:xfrm>
            <a:off x="460015" y="329126"/>
            <a:ext cx="5143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rPr>
              <a:t>TREE</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8"/>
          <p:cNvPicPr preferRelativeResize="0"/>
          <p:nvPr/>
        </p:nvPicPr>
        <p:blipFill>
          <a:blip r:embed="rId3">
            <a:alphaModFix/>
          </a:blip>
          <a:stretch>
            <a:fillRect/>
          </a:stretch>
        </p:blipFill>
        <p:spPr>
          <a:xfrm>
            <a:off x="933975" y="0"/>
            <a:ext cx="7276050" cy="5378751"/>
          </a:xfrm>
          <a:prstGeom prst="rect">
            <a:avLst/>
          </a:prstGeom>
          <a:noFill/>
          <a:ln>
            <a:noFill/>
          </a:ln>
        </p:spPr>
      </p:pic>
      <p:pic>
        <p:nvPicPr>
          <p:cNvPr id="318" name="Google Shape;318;p38" descr="A card with a queen of hearts&#10;&#10;Description automatically generated"/>
          <p:cNvPicPr preferRelativeResize="0"/>
          <p:nvPr/>
        </p:nvPicPr>
        <p:blipFill rotWithShape="1">
          <a:blip r:embed="rId4">
            <a:alphaModFix/>
          </a:blip>
          <a:srcRect/>
          <a:stretch/>
        </p:blipFill>
        <p:spPr>
          <a:xfrm>
            <a:off x="8315849" y="1074855"/>
            <a:ext cx="800279" cy="1214608"/>
          </a:xfrm>
          <a:prstGeom prst="rect">
            <a:avLst/>
          </a:prstGeom>
          <a:noFill/>
          <a:ln>
            <a:noFill/>
          </a:ln>
        </p:spPr>
      </p:pic>
      <p:pic>
        <p:nvPicPr>
          <p:cNvPr id="319" name="Google Shape;319;p38" descr="A card with a queen of hearts&#10;&#10;Description automatically generated"/>
          <p:cNvPicPr preferRelativeResize="0"/>
          <p:nvPr/>
        </p:nvPicPr>
        <p:blipFill rotWithShape="1">
          <a:blip r:embed="rId4">
            <a:alphaModFix/>
          </a:blip>
          <a:srcRect/>
          <a:stretch/>
        </p:blipFill>
        <p:spPr>
          <a:xfrm>
            <a:off x="9434574" y="1074855"/>
            <a:ext cx="800279" cy="1214608"/>
          </a:xfrm>
          <a:prstGeom prst="rect">
            <a:avLst/>
          </a:prstGeom>
          <a:noFill/>
          <a:ln>
            <a:noFill/>
          </a:ln>
        </p:spPr>
      </p:pic>
      <p:pic>
        <p:nvPicPr>
          <p:cNvPr id="320" name="Google Shape;320;p38" descr="A card with a queen of hearts&#10;&#10;Description automatically generated"/>
          <p:cNvPicPr preferRelativeResize="0"/>
          <p:nvPr/>
        </p:nvPicPr>
        <p:blipFill rotWithShape="1">
          <a:blip r:embed="rId4">
            <a:alphaModFix/>
          </a:blip>
          <a:srcRect/>
          <a:stretch/>
        </p:blipFill>
        <p:spPr>
          <a:xfrm>
            <a:off x="8875212" y="2656030"/>
            <a:ext cx="800279" cy="1214608"/>
          </a:xfrm>
          <a:prstGeom prst="rect">
            <a:avLst/>
          </a:prstGeom>
          <a:noFill/>
          <a:ln>
            <a:noFill/>
          </a:ln>
        </p:spPr>
      </p:pic>
      <p:pic>
        <p:nvPicPr>
          <p:cNvPr id="321" name="Google Shape;321;p38" descr="A card with a queen of hearts&#10;&#10;Description automatically generated"/>
          <p:cNvPicPr preferRelativeResize="0"/>
          <p:nvPr/>
        </p:nvPicPr>
        <p:blipFill rotWithShape="1">
          <a:blip r:embed="rId4">
            <a:alphaModFix/>
          </a:blip>
          <a:srcRect/>
          <a:stretch/>
        </p:blipFill>
        <p:spPr>
          <a:xfrm>
            <a:off x="8315849" y="4164130"/>
            <a:ext cx="800279" cy="1214608"/>
          </a:xfrm>
          <a:prstGeom prst="rect">
            <a:avLst/>
          </a:prstGeom>
          <a:noFill/>
          <a:ln>
            <a:noFill/>
          </a:ln>
        </p:spPr>
      </p:pic>
      <p:pic>
        <p:nvPicPr>
          <p:cNvPr id="322" name="Google Shape;322;p38" descr="A card with a queen of hearts&#10;&#10;Description automatically generated"/>
          <p:cNvPicPr preferRelativeResize="0"/>
          <p:nvPr/>
        </p:nvPicPr>
        <p:blipFill rotWithShape="1">
          <a:blip r:embed="rId4">
            <a:alphaModFix/>
          </a:blip>
          <a:srcRect/>
          <a:stretch/>
        </p:blipFill>
        <p:spPr>
          <a:xfrm>
            <a:off x="9434574" y="4164130"/>
            <a:ext cx="800279" cy="1214608"/>
          </a:xfrm>
          <a:prstGeom prst="rect">
            <a:avLst/>
          </a:prstGeom>
          <a:noFill/>
          <a:ln>
            <a:noFill/>
          </a:ln>
        </p:spPr>
      </p:pic>
      <p:pic>
        <p:nvPicPr>
          <p:cNvPr id="323" name="Google Shape;323;p38" descr="A card with a queen of hearts&#10;&#10;Description automatically generated"/>
          <p:cNvPicPr preferRelativeResize="0"/>
          <p:nvPr/>
        </p:nvPicPr>
        <p:blipFill rotWithShape="1">
          <a:blip r:embed="rId4">
            <a:alphaModFix/>
          </a:blip>
          <a:srcRect/>
          <a:stretch/>
        </p:blipFill>
        <p:spPr>
          <a:xfrm>
            <a:off x="8875212" y="-469633"/>
            <a:ext cx="800279" cy="1214608"/>
          </a:xfrm>
          <a:prstGeom prst="rect">
            <a:avLst/>
          </a:prstGeom>
          <a:noFill/>
          <a:ln>
            <a:noFill/>
          </a:ln>
        </p:spPr>
      </p:pic>
      <p:pic>
        <p:nvPicPr>
          <p:cNvPr id="324" name="Google Shape;324;p38" descr="A card with a queen of hearts&#10;&#10;Description automatically generated"/>
          <p:cNvPicPr preferRelativeResize="0"/>
          <p:nvPr/>
        </p:nvPicPr>
        <p:blipFill rotWithShape="1">
          <a:blip r:embed="rId4">
            <a:alphaModFix/>
          </a:blip>
          <a:srcRect/>
          <a:stretch/>
        </p:blipFill>
        <p:spPr>
          <a:xfrm>
            <a:off x="-1090851" y="1192055"/>
            <a:ext cx="800279" cy="1214608"/>
          </a:xfrm>
          <a:prstGeom prst="rect">
            <a:avLst/>
          </a:prstGeom>
          <a:noFill/>
          <a:ln>
            <a:noFill/>
          </a:ln>
        </p:spPr>
      </p:pic>
      <p:pic>
        <p:nvPicPr>
          <p:cNvPr id="325" name="Google Shape;325;p38" descr="A card with a queen of hearts&#10;&#10;Description automatically generated"/>
          <p:cNvPicPr preferRelativeResize="0"/>
          <p:nvPr/>
        </p:nvPicPr>
        <p:blipFill rotWithShape="1">
          <a:blip r:embed="rId4">
            <a:alphaModFix/>
          </a:blip>
          <a:srcRect/>
          <a:stretch/>
        </p:blipFill>
        <p:spPr>
          <a:xfrm>
            <a:off x="27874" y="1192055"/>
            <a:ext cx="800279" cy="1214608"/>
          </a:xfrm>
          <a:prstGeom prst="rect">
            <a:avLst/>
          </a:prstGeom>
          <a:noFill/>
          <a:ln>
            <a:noFill/>
          </a:ln>
        </p:spPr>
      </p:pic>
      <p:pic>
        <p:nvPicPr>
          <p:cNvPr id="326" name="Google Shape;326;p38" descr="A card with a queen of hearts&#10;&#10;Description automatically generated"/>
          <p:cNvPicPr preferRelativeResize="0"/>
          <p:nvPr/>
        </p:nvPicPr>
        <p:blipFill rotWithShape="1">
          <a:blip r:embed="rId4">
            <a:alphaModFix/>
          </a:blip>
          <a:srcRect/>
          <a:stretch/>
        </p:blipFill>
        <p:spPr>
          <a:xfrm>
            <a:off x="-531488" y="2773230"/>
            <a:ext cx="800279" cy="1214608"/>
          </a:xfrm>
          <a:prstGeom prst="rect">
            <a:avLst/>
          </a:prstGeom>
          <a:noFill/>
          <a:ln>
            <a:noFill/>
          </a:ln>
        </p:spPr>
      </p:pic>
      <p:pic>
        <p:nvPicPr>
          <p:cNvPr id="327" name="Google Shape;327;p38" descr="A card with a queen of hearts&#10;&#10;Description automatically generated"/>
          <p:cNvPicPr preferRelativeResize="0"/>
          <p:nvPr/>
        </p:nvPicPr>
        <p:blipFill rotWithShape="1">
          <a:blip r:embed="rId4">
            <a:alphaModFix/>
          </a:blip>
          <a:srcRect/>
          <a:stretch/>
        </p:blipFill>
        <p:spPr>
          <a:xfrm>
            <a:off x="-1090851" y="4281330"/>
            <a:ext cx="800279" cy="1214608"/>
          </a:xfrm>
          <a:prstGeom prst="rect">
            <a:avLst/>
          </a:prstGeom>
          <a:noFill/>
          <a:ln>
            <a:noFill/>
          </a:ln>
        </p:spPr>
      </p:pic>
      <p:pic>
        <p:nvPicPr>
          <p:cNvPr id="328" name="Google Shape;328;p38" descr="A card with a queen of hearts&#10;&#10;Description automatically generated"/>
          <p:cNvPicPr preferRelativeResize="0"/>
          <p:nvPr/>
        </p:nvPicPr>
        <p:blipFill rotWithShape="1">
          <a:blip r:embed="rId4">
            <a:alphaModFix/>
          </a:blip>
          <a:srcRect/>
          <a:stretch/>
        </p:blipFill>
        <p:spPr>
          <a:xfrm>
            <a:off x="27874" y="4281330"/>
            <a:ext cx="800279" cy="1214608"/>
          </a:xfrm>
          <a:prstGeom prst="rect">
            <a:avLst/>
          </a:prstGeom>
          <a:noFill/>
          <a:ln>
            <a:noFill/>
          </a:ln>
        </p:spPr>
      </p:pic>
      <p:pic>
        <p:nvPicPr>
          <p:cNvPr id="329" name="Google Shape;329;p38" descr="A card with a queen of hearts&#10;&#10;Description automatically generated"/>
          <p:cNvPicPr preferRelativeResize="0"/>
          <p:nvPr/>
        </p:nvPicPr>
        <p:blipFill rotWithShape="1">
          <a:blip r:embed="rId4">
            <a:alphaModFix/>
          </a:blip>
          <a:srcRect/>
          <a:stretch/>
        </p:blipFill>
        <p:spPr>
          <a:xfrm>
            <a:off x="-531488" y="-352433"/>
            <a:ext cx="800279" cy="12146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9"/>
          <p:cNvSpPr txBox="1"/>
          <p:nvPr/>
        </p:nvSpPr>
        <p:spPr>
          <a:xfrm>
            <a:off x="460025" y="329125"/>
            <a:ext cx="70542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rPr>
              <a:t>CalculateHandValue(hand : tuple) -&gt; int:</a:t>
            </a:r>
            <a:endParaRPr sz="1100"/>
          </a:p>
        </p:txBody>
      </p:sp>
      <p:sp>
        <p:nvSpPr>
          <p:cNvPr id="335" name="Google Shape;335;p39"/>
          <p:cNvSpPr txBox="1"/>
          <p:nvPr/>
        </p:nvSpPr>
        <p:spPr>
          <a:xfrm>
            <a:off x="460031" y="1021625"/>
            <a:ext cx="6868800" cy="4917900"/>
          </a:xfrm>
          <a:prstGeom prst="rect">
            <a:avLst/>
          </a:prstGeom>
          <a:noFill/>
          <a:ln>
            <a:noFill/>
          </a:ln>
        </p:spPr>
        <p:txBody>
          <a:bodyPr spcFirstLastPara="1" wrap="square" lIns="68575" tIns="34275" rIns="68575" bIns="34275" anchor="t" anchorCtr="0">
            <a:spAutoFit/>
          </a:bodyPr>
          <a:lstStyle/>
          <a:p>
            <a:pPr marL="0" lvl="0" indent="0" algn="just" rtl="0">
              <a:lnSpc>
                <a:spcPct val="200000"/>
              </a:lnSpc>
              <a:spcBef>
                <a:spcPts val="0"/>
              </a:spcBef>
              <a:spcAft>
                <a:spcPts val="0"/>
              </a:spcAft>
              <a:buNone/>
            </a:pPr>
            <a:r>
              <a:rPr lang="en-GB" sz="1500" b="1">
                <a:solidFill>
                  <a:schemeClr val="dk1"/>
                </a:solidFill>
                <a:latin typeface="Calibri"/>
                <a:ea typeface="Calibri"/>
                <a:cs typeface="Calibri"/>
                <a:sym typeface="Calibri"/>
              </a:rPr>
              <a:t>CalculateHandValue(hand : tuple) -&gt; int: </a:t>
            </a:r>
            <a:r>
              <a:rPr lang="en-GB" sz="1500">
                <a:solidFill>
                  <a:schemeClr val="dk1"/>
                </a:solidFill>
                <a:latin typeface="Calibri"/>
                <a:ea typeface="Calibri"/>
                <a:cs typeface="Calibri"/>
                <a:sym typeface="Calibri"/>
              </a:rPr>
              <a:t>to evaluate hand value</a:t>
            </a:r>
            <a:endParaRPr sz="1500">
              <a:solidFill>
                <a:schemeClr val="dk1"/>
              </a:solidFill>
              <a:latin typeface="Calibri"/>
              <a:ea typeface="Calibri"/>
              <a:cs typeface="Calibri"/>
              <a:sym typeface="Calibri"/>
            </a:endParaRPr>
          </a:p>
          <a:p>
            <a:pPr marL="381000" marR="0" lvl="0" indent="-374650" algn="just" rtl="0">
              <a:lnSpc>
                <a:spcPct val="200000"/>
              </a:lnSpc>
              <a:spcBef>
                <a:spcPts val="0"/>
              </a:spcBef>
              <a:spcAft>
                <a:spcPts val="0"/>
              </a:spcAft>
              <a:buClr>
                <a:schemeClr val="dk1"/>
              </a:buClr>
              <a:buSzPts val="1500"/>
              <a:buFont typeface="Calibri"/>
              <a:buAutoNum type="romanLcPeriod"/>
            </a:pPr>
            <a:r>
              <a:rPr lang="en-GB" sz="1500">
                <a:solidFill>
                  <a:schemeClr val="dk1"/>
                </a:solidFill>
                <a:latin typeface="Calibri"/>
                <a:ea typeface="Calibri"/>
                <a:cs typeface="Calibri"/>
                <a:sym typeface="Calibri"/>
              </a:rPr>
              <a:t>uses memoization (lru_cache) to store previously  calculated results &amp; avoid redundancy</a:t>
            </a:r>
            <a:endParaRPr sz="1500">
              <a:latin typeface="Calibri"/>
              <a:ea typeface="Calibri"/>
              <a:cs typeface="Calibri"/>
              <a:sym typeface="Calibri"/>
            </a:endParaRPr>
          </a:p>
          <a:p>
            <a:pPr marL="381000" marR="0" lvl="0" indent="-374650" algn="just" rtl="0">
              <a:lnSpc>
                <a:spcPct val="200000"/>
              </a:lnSpc>
              <a:spcBef>
                <a:spcPts val="0"/>
              </a:spcBef>
              <a:spcAft>
                <a:spcPts val="0"/>
              </a:spcAft>
              <a:buClr>
                <a:schemeClr val="dk1"/>
              </a:buClr>
              <a:buSzPts val="1500"/>
              <a:buFont typeface="Calibri"/>
              <a:buAutoNum type="romanLcPeriod"/>
            </a:pPr>
            <a:r>
              <a:rPr lang="en-GB" sz="1500">
                <a:solidFill>
                  <a:schemeClr val="dk1"/>
                </a:solidFill>
                <a:latin typeface="Calibri"/>
                <a:ea typeface="Calibri"/>
                <a:cs typeface="Calibri"/>
                <a:sym typeface="Calibri"/>
              </a:rPr>
              <a:t>dynamic time complexity → depends on amount of subproblems during recursion</a:t>
            </a:r>
            <a:endParaRPr sz="1500">
              <a:latin typeface="Calibri"/>
              <a:ea typeface="Calibri"/>
              <a:cs typeface="Calibri"/>
              <a:sym typeface="Calibri"/>
            </a:endParaRPr>
          </a:p>
          <a:p>
            <a:pPr marL="685800" marR="0" lvl="1" indent="-260350" algn="just" rtl="0">
              <a:lnSpc>
                <a:spcPct val="200000"/>
              </a:lnSpc>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memoization ensures each unique sub is solved </a:t>
            </a:r>
            <a:r>
              <a:rPr lang="en-GB" sz="1500" u="sng">
                <a:solidFill>
                  <a:schemeClr val="dk1"/>
                </a:solidFill>
                <a:latin typeface="Calibri"/>
                <a:ea typeface="Calibri"/>
                <a:cs typeface="Calibri"/>
                <a:sym typeface="Calibri"/>
              </a:rPr>
              <a:t>only once</a:t>
            </a:r>
            <a:endParaRPr sz="1500">
              <a:latin typeface="Calibri"/>
              <a:ea typeface="Calibri"/>
              <a:cs typeface="Calibri"/>
              <a:sym typeface="Calibri"/>
            </a:endParaRPr>
          </a:p>
          <a:p>
            <a:pPr marL="381000" marR="0" lvl="0" indent="-374650" algn="just" rtl="0">
              <a:lnSpc>
                <a:spcPct val="200000"/>
              </a:lnSpc>
              <a:spcBef>
                <a:spcPts val="0"/>
              </a:spcBef>
              <a:spcAft>
                <a:spcPts val="0"/>
              </a:spcAft>
              <a:buClr>
                <a:schemeClr val="dk1"/>
              </a:buClr>
              <a:buSzPts val="1500"/>
              <a:buFont typeface="Calibri"/>
              <a:buAutoNum type="romanLcPeriod"/>
            </a:pPr>
            <a:r>
              <a:rPr lang="en-GB" sz="1500">
                <a:solidFill>
                  <a:schemeClr val="dk1"/>
                </a:solidFill>
                <a:latin typeface="Calibri"/>
                <a:ea typeface="Calibri"/>
                <a:cs typeface="Calibri"/>
                <a:sym typeface="Calibri"/>
              </a:rPr>
              <a:t>check if card value is function ('A' for Ace) &amp; applies it</a:t>
            </a:r>
            <a:endParaRPr sz="1500">
              <a:solidFill>
                <a:schemeClr val="dk1"/>
              </a:solidFill>
              <a:latin typeface="Calibri"/>
              <a:ea typeface="Calibri"/>
              <a:cs typeface="Calibri"/>
              <a:sym typeface="Calibri"/>
            </a:endParaRPr>
          </a:p>
          <a:p>
            <a:pPr marL="381000" marR="0" lvl="0" indent="-374650" algn="just" rtl="0">
              <a:lnSpc>
                <a:spcPct val="200000"/>
              </a:lnSpc>
              <a:spcBef>
                <a:spcPts val="0"/>
              </a:spcBef>
              <a:spcAft>
                <a:spcPts val="0"/>
              </a:spcAft>
              <a:buClr>
                <a:schemeClr val="dk1"/>
              </a:buClr>
              <a:buSzPts val="1500"/>
              <a:buFont typeface="Calibri"/>
              <a:buAutoNum type="romanLcPeriod"/>
            </a:pPr>
            <a:r>
              <a:rPr lang="en-GB" sz="1500">
                <a:latin typeface="Calibri"/>
                <a:ea typeface="Calibri"/>
                <a:cs typeface="Calibri"/>
                <a:sym typeface="Calibri"/>
              </a:rPr>
              <a:t>base case handles an empty hand, and the recursion proceeds by calculating the value for the remaining cards in the hand.</a:t>
            </a:r>
            <a:endParaRPr sz="1500">
              <a:latin typeface="Calibri"/>
              <a:ea typeface="Calibri"/>
              <a:cs typeface="Calibri"/>
              <a:sym typeface="Calibri"/>
            </a:endParaRPr>
          </a:p>
          <a:p>
            <a:pPr marL="342900" lvl="0" indent="0" algn="just" rtl="0">
              <a:lnSpc>
                <a:spcPct val="200000"/>
              </a:lnSpc>
              <a:spcBef>
                <a:spcPts val="0"/>
              </a:spcBef>
              <a:spcAft>
                <a:spcPts val="0"/>
              </a:spcAft>
              <a:buNone/>
            </a:pPr>
            <a:endParaRPr sz="1500">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endParaRPr sz="1500">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endParaRPr sz="1500">
              <a:solidFill>
                <a:schemeClr val="dk1"/>
              </a:solidFill>
              <a:latin typeface="Calibri"/>
              <a:ea typeface="Calibri"/>
              <a:cs typeface="Calibri"/>
              <a:sym typeface="Calibri"/>
            </a:endParaRPr>
          </a:p>
        </p:txBody>
      </p:sp>
      <p:pic>
        <p:nvPicPr>
          <p:cNvPr id="336" name="Google Shape;336;p39"/>
          <p:cNvPicPr preferRelativeResize="0"/>
          <p:nvPr/>
        </p:nvPicPr>
        <p:blipFill rotWithShape="1">
          <a:blip r:embed="rId3">
            <a:alphaModFix/>
          </a:blip>
          <a:srcRect/>
          <a:stretch/>
        </p:blipFill>
        <p:spPr>
          <a:xfrm>
            <a:off x="7514235" y="-71768"/>
            <a:ext cx="9388928" cy="62348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0"/>
          <p:cNvSpPr txBox="1"/>
          <p:nvPr/>
        </p:nvSpPr>
        <p:spPr>
          <a:xfrm>
            <a:off x="460027" y="329125"/>
            <a:ext cx="63051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rPr>
              <a:t>DATA STRUCTURE OVERVIEW</a:t>
            </a:r>
            <a:endParaRPr sz="1100"/>
          </a:p>
        </p:txBody>
      </p:sp>
      <p:sp>
        <p:nvSpPr>
          <p:cNvPr id="342" name="Google Shape;342;p40"/>
          <p:cNvSpPr txBox="1"/>
          <p:nvPr/>
        </p:nvSpPr>
        <p:spPr>
          <a:xfrm>
            <a:off x="460025" y="1017525"/>
            <a:ext cx="3991800" cy="3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1"/>
                </a:solidFill>
                <a:latin typeface="Calibri"/>
                <a:ea typeface="Calibri"/>
                <a:cs typeface="Calibri"/>
                <a:sym typeface="Calibri"/>
              </a:rPr>
              <a:t>Dictionary</a:t>
            </a:r>
            <a:endParaRPr sz="1800" b="1">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Map symbols to corresponding card names </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Convenient way to associate values</a:t>
            </a:r>
            <a:endParaRPr sz="1800" b="1">
              <a:solidFill>
                <a:schemeClr val="dk1"/>
              </a:solidFill>
              <a:latin typeface="Calibri"/>
              <a:ea typeface="Calibri"/>
              <a:cs typeface="Calibri"/>
              <a:sym typeface="Calibri"/>
            </a:endParaRPr>
          </a:p>
          <a:p>
            <a:pPr marL="0" lvl="0" indent="0" algn="l" rtl="0">
              <a:spcBef>
                <a:spcPts val="0"/>
              </a:spcBef>
              <a:spcAft>
                <a:spcPts val="0"/>
              </a:spcAft>
              <a:buNone/>
            </a:pPr>
            <a:endParaRPr sz="1800" b="1">
              <a:solidFill>
                <a:schemeClr val="dk1"/>
              </a:solidFill>
              <a:latin typeface="Calibri"/>
              <a:ea typeface="Calibri"/>
              <a:cs typeface="Calibri"/>
              <a:sym typeface="Calibri"/>
            </a:endParaRPr>
          </a:p>
          <a:p>
            <a:pPr marL="0" lvl="0" indent="0" algn="l" rtl="0">
              <a:spcBef>
                <a:spcPts val="0"/>
              </a:spcBef>
              <a:spcAft>
                <a:spcPts val="0"/>
              </a:spcAft>
              <a:buNone/>
            </a:pPr>
            <a:r>
              <a:rPr lang="en-GB" sz="1800" b="1">
                <a:solidFill>
                  <a:schemeClr val="dk1"/>
                </a:solidFill>
                <a:latin typeface="Calibri"/>
                <a:ea typeface="Calibri"/>
                <a:cs typeface="Calibri"/>
                <a:sym typeface="Calibri"/>
              </a:rPr>
              <a:t>Tuple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Each card is a tuple (suit, value)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Immutable and ordered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343" name="Google Shape;343;p40"/>
          <p:cNvSpPr txBox="1"/>
          <p:nvPr/>
        </p:nvSpPr>
        <p:spPr>
          <a:xfrm>
            <a:off x="4718600" y="1039875"/>
            <a:ext cx="3801600" cy="37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solidFill>
                  <a:schemeClr val="dk1"/>
                </a:solidFill>
                <a:latin typeface="Calibri"/>
                <a:ea typeface="Calibri"/>
                <a:cs typeface="Calibri"/>
                <a:sym typeface="Calibri"/>
              </a:rPr>
              <a:t>List</a:t>
            </a:r>
            <a:endParaRPr sz="1800" b="1">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Extensively used for decks, hands, and other collections</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800" b="1">
                <a:solidFill>
                  <a:schemeClr val="dk1"/>
                </a:solidFill>
                <a:latin typeface="Calibri"/>
                <a:ea typeface="Calibri"/>
                <a:cs typeface="Calibri"/>
                <a:sym typeface="Calibri"/>
              </a:rPr>
              <a:t>Sets</a:t>
            </a:r>
            <a:endParaRPr sz="1800" b="1">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Track seen cards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constant-time membership testing</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Efficient to check if card has been seen before</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b="1">
              <a:solidFill>
                <a:schemeClr val="dk1"/>
              </a:solidFill>
              <a:latin typeface="Calibri"/>
              <a:ea typeface="Calibri"/>
              <a:cs typeface="Calibri"/>
              <a:sym typeface="Calibri"/>
            </a:endParaRPr>
          </a:p>
          <a:p>
            <a:pPr marL="0" lvl="0" indent="0" algn="l" rtl="0">
              <a:spcBef>
                <a:spcPts val="0"/>
              </a:spcBef>
              <a:spcAft>
                <a:spcPts val="0"/>
              </a:spcAft>
              <a:buNone/>
            </a:pPr>
            <a:endParaRPr sz="2100">
              <a:solidFill>
                <a:schemeClr val="dk1"/>
              </a:solidFill>
              <a:latin typeface="Calibri"/>
              <a:ea typeface="Calibri"/>
              <a:cs typeface="Calibri"/>
              <a:sym typeface="Calibri"/>
            </a:endParaRPr>
          </a:p>
        </p:txBody>
      </p:sp>
      <p:pic>
        <p:nvPicPr>
          <p:cNvPr id="344" name="Google Shape;344;p40"/>
          <p:cNvPicPr preferRelativeResize="0"/>
          <p:nvPr/>
        </p:nvPicPr>
        <p:blipFill rotWithShape="1">
          <a:blip r:embed="rId3">
            <a:alphaModFix/>
          </a:blip>
          <a:srcRect l="18626" t="22762"/>
          <a:stretch/>
        </p:blipFill>
        <p:spPr>
          <a:xfrm>
            <a:off x="4184451" y="3808176"/>
            <a:ext cx="4959549" cy="3126049"/>
          </a:xfrm>
          <a:prstGeom prst="rect">
            <a:avLst/>
          </a:prstGeom>
          <a:noFill/>
          <a:ln>
            <a:noFill/>
          </a:ln>
        </p:spPr>
      </p:pic>
      <p:pic>
        <p:nvPicPr>
          <p:cNvPr id="345" name="Google Shape;345;p40"/>
          <p:cNvPicPr preferRelativeResize="0"/>
          <p:nvPr/>
        </p:nvPicPr>
        <p:blipFill rotWithShape="1">
          <a:blip r:embed="rId3">
            <a:alphaModFix/>
          </a:blip>
          <a:srcRect l="18626" t="22762"/>
          <a:stretch/>
        </p:blipFill>
        <p:spPr>
          <a:xfrm>
            <a:off x="-775099" y="3808176"/>
            <a:ext cx="4959549" cy="3126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42"/>
          <p:cNvPicPr preferRelativeResize="0"/>
          <p:nvPr/>
        </p:nvPicPr>
        <p:blipFill>
          <a:blip r:embed="rId3">
            <a:alphaModFix amt="17000"/>
          </a:blip>
          <a:stretch>
            <a:fillRect/>
          </a:stretch>
        </p:blipFill>
        <p:spPr>
          <a:xfrm>
            <a:off x="-1" y="-410100"/>
            <a:ext cx="9144000" cy="6088819"/>
          </a:xfrm>
          <a:prstGeom prst="rect">
            <a:avLst/>
          </a:prstGeom>
          <a:noFill/>
          <a:ln>
            <a:noFill/>
          </a:ln>
        </p:spPr>
      </p:pic>
      <p:sp>
        <p:nvSpPr>
          <p:cNvPr id="357" name="Google Shape;357;p42"/>
          <p:cNvSpPr txBox="1">
            <a:spLocks noGrp="1"/>
          </p:cNvSpPr>
          <p:nvPr>
            <p:ph type="body" idx="1"/>
          </p:nvPr>
        </p:nvSpPr>
        <p:spPr>
          <a:xfrm>
            <a:off x="628650" y="940044"/>
            <a:ext cx="7886700" cy="3263400"/>
          </a:xfrm>
          <a:prstGeom prst="rect">
            <a:avLst/>
          </a:prstGeom>
        </p:spPr>
        <p:txBody>
          <a:bodyPr spcFirstLastPara="1" wrap="square" lIns="68575" tIns="34275" rIns="68575" bIns="34275" anchor="t" anchorCtr="0">
            <a:noAutofit/>
          </a:bodyPr>
          <a:lstStyle/>
          <a:p>
            <a:pPr marL="457200" lvl="0" indent="-374650" algn="l" rtl="0">
              <a:lnSpc>
                <a:spcPct val="130000"/>
              </a:lnSpc>
              <a:spcBef>
                <a:spcPts val="800"/>
              </a:spcBef>
              <a:spcAft>
                <a:spcPts val="0"/>
              </a:spcAft>
              <a:buSzPts val="2300"/>
              <a:buFont typeface="Calibri"/>
              <a:buAutoNum type="arabicPeriod"/>
            </a:pPr>
            <a:r>
              <a:rPr lang="en-GB" sz="2300"/>
              <a:t>Seeing how to create the CPU player, </a:t>
            </a:r>
            <a:endParaRPr sz="2300"/>
          </a:p>
          <a:p>
            <a:pPr marL="457200" lvl="0" indent="457200" algn="l" rtl="0">
              <a:lnSpc>
                <a:spcPct val="130000"/>
              </a:lnSpc>
              <a:spcBef>
                <a:spcPts val="800"/>
              </a:spcBef>
              <a:spcAft>
                <a:spcPts val="0"/>
              </a:spcAft>
              <a:buNone/>
            </a:pPr>
            <a:r>
              <a:rPr lang="en-GB" sz="2300"/>
              <a:t>(especially when it comes to the probabilities)</a:t>
            </a:r>
            <a:endParaRPr sz="2300"/>
          </a:p>
          <a:p>
            <a:pPr marL="457200" lvl="0" indent="-374650" algn="l" rtl="0">
              <a:lnSpc>
                <a:spcPct val="130000"/>
              </a:lnSpc>
              <a:spcBef>
                <a:spcPts val="800"/>
              </a:spcBef>
              <a:spcAft>
                <a:spcPts val="0"/>
              </a:spcAft>
              <a:buSzPts val="2300"/>
              <a:buFont typeface="Calibri"/>
              <a:buAutoNum type="arabicPeriod"/>
            </a:pPr>
            <a:r>
              <a:rPr lang="en-GB" sz="2300"/>
              <a:t>Circular imports</a:t>
            </a:r>
            <a:endParaRPr sz="2300"/>
          </a:p>
          <a:p>
            <a:pPr marL="457200" lvl="0" indent="-374650" algn="l" rtl="0">
              <a:lnSpc>
                <a:spcPct val="130000"/>
              </a:lnSpc>
              <a:spcBef>
                <a:spcPts val="0"/>
              </a:spcBef>
              <a:spcAft>
                <a:spcPts val="0"/>
              </a:spcAft>
              <a:buSzPts val="2300"/>
              <a:buFont typeface="Calibri"/>
              <a:buAutoNum type="arabicPeriod"/>
            </a:pPr>
            <a:r>
              <a:rPr lang="en-GB" sz="2300"/>
              <a:t>Building the tree of possible states of the game</a:t>
            </a:r>
            <a:endParaRPr sz="2300"/>
          </a:p>
        </p:txBody>
      </p:sp>
      <p:sp>
        <p:nvSpPr>
          <p:cNvPr id="358" name="Google Shape;358;p42"/>
          <p:cNvSpPr txBox="1"/>
          <p:nvPr/>
        </p:nvSpPr>
        <p:spPr>
          <a:xfrm>
            <a:off x="507840" y="269301"/>
            <a:ext cx="5143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rPr>
              <a:t>CHALLENGES &amp; SOLUTIONS</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1"/>
          <p:cNvSpPr txBox="1"/>
          <p:nvPr/>
        </p:nvSpPr>
        <p:spPr>
          <a:xfrm>
            <a:off x="460015" y="329126"/>
            <a:ext cx="5143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rPr>
              <a:t>VISUAL</a:t>
            </a:r>
            <a:endParaRPr sz="1100"/>
          </a:p>
        </p:txBody>
      </p:sp>
      <p:pic>
        <p:nvPicPr>
          <p:cNvPr id="2" name="VISUAL">
            <a:hlinkClick r:id="" action="ppaction://media"/>
            <a:extLst>
              <a:ext uri="{FF2B5EF4-FFF2-40B4-BE49-F238E27FC236}">
                <a16:creationId xmlns:a16="http://schemas.microsoft.com/office/drawing/2014/main" id="{C44A665B-5E26-49B9-CDB8-22E8BC6B75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198" y="1172542"/>
            <a:ext cx="8507604" cy="33572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1C01"/>
        </a:solidFill>
        <a:effectLst/>
      </p:bgPr>
    </p:bg>
    <p:spTree>
      <p:nvGrpSpPr>
        <p:cNvPr id="1" name="Shape 362"/>
        <p:cNvGrpSpPr/>
        <p:nvPr/>
      </p:nvGrpSpPr>
      <p:grpSpPr>
        <a:xfrm>
          <a:off x="0" y="0"/>
          <a:ext cx="0" cy="0"/>
          <a:chOff x="0" y="0"/>
          <a:chExt cx="0" cy="0"/>
        </a:xfrm>
      </p:grpSpPr>
      <p:pic>
        <p:nvPicPr>
          <p:cNvPr id="363" name="Google Shape;363;p43"/>
          <p:cNvPicPr preferRelativeResize="0"/>
          <p:nvPr/>
        </p:nvPicPr>
        <p:blipFill rotWithShape="1">
          <a:blip r:embed="rId3">
            <a:alphaModFix/>
          </a:blip>
          <a:srcRect/>
          <a:stretch/>
        </p:blipFill>
        <p:spPr>
          <a:xfrm>
            <a:off x="-122464" y="-545668"/>
            <a:ext cx="9388928" cy="6234835"/>
          </a:xfrm>
          <a:prstGeom prst="rect">
            <a:avLst/>
          </a:prstGeom>
          <a:noFill/>
          <a:ln>
            <a:noFill/>
          </a:ln>
        </p:spPr>
      </p:pic>
      <p:sp>
        <p:nvSpPr>
          <p:cNvPr id="364" name="Google Shape;364;p43"/>
          <p:cNvSpPr/>
          <p:nvPr/>
        </p:nvSpPr>
        <p:spPr>
          <a:xfrm>
            <a:off x="-357068" y="-927847"/>
            <a:ext cx="9865659" cy="6625142"/>
          </a:xfrm>
          <a:custGeom>
            <a:avLst/>
            <a:gdLst/>
            <a:ahLst/>
            <a:cxnLst/>
            <a:rect l="l" t="t" r="r" b="b"/>
            <a:pathLst>
              <a:path w="13895294" h="9233647" extrusionOk="0">
                <a:moveTo>
                  <a:pt x="951433" y="4727254"/>
                </a:moveTo>
                <a:lnTo>
                  <a:pt x="1297458" y="4727254"/>
                </a:lnTo>
                <a:cubicBezTo>
                  <a:pt x="1367408" y="4727254"/>
                  <a:pt x="1421544" y="4744183"/>
                  <a:pt x="1459867" y="4778041"/>
                </a:cubicBezTo>
                <a:cubicBezTo>
                  <a:pt x="1498190" y="4811900"/>
                  <a:pt x="1517352" y="4859711"/>
                  <a:pt x="1517352" y="4921474"/>
                </a:cubicBezTo>
                <a:lnTo>
                  <a:pt x="1517352" y="4924823"/>
                </a:lnTo>
                <a:cubicBezTo>
                  <a:pt x="1517352" y="4985843"/>
                  <a:pt x="1498190" y="5033282"/>
                  <a:pt x="1459867" y="5067140"/>
                </a:cubicBezTo>
                <a:cubicBezTo>
                  <a:pt x="1421544" y="5100998"/>
                  <a:pt x="1367408" y="5117928"/>
                  <a:pt x="1297458" y="5117928"/>
                </a:cubicBezTo>
                <a:lnTo>
                  <a:pt x="951433" y="5117928"/>
                </a:lnTo>
                <a:close/>
                <a:moveTo>
                  <a:pt x="9503320" y="4304210"/>
                </a:moveTo>
                <a:lnTo>
                  <a:pt x="9697346" y="4857850"/>
                </a:lnTo>
                <a:lnTo>
                  <a:pt x="9309295" y="4857850"/>
                </a:lnTo>
                <a:close/>
                <a:moveTo>
                  <a:pt x="3997871" y="4304210"/>
                </a:moveTo>
                <a:lnTo>
                  <a:pt x="4191896" y="4857850"/>
                </a:lnTo>
                <a:lnTo>
                  <a:pt x="3803845" y="4857850"/>
                </a:lnTo>
                <a:close/>
                <a:moveTo>
                  <a:pt x="951433" y="4084317"/>
                </a:moveTo>
                <a:lnTo>
                  <a:pt x="1297458" y="4084317"/>
                </a:lnTo>
                <a:cubicBezTo>
                  <a:pt x="1360710" y="4084317"/>
                  <a:pt x="1409637" y="4098641"/>
                  <a:pt x="1444240" y="4127291"/>
                </a:cubicBezTo>
                <a:cubicBezTo>
                  <a:pt x="1478843" y="4155940"/>
                  <a:pt x="1496144" y="4196682"/>
                  <a:pt x="1496144" y="4249516"/>
                </a:cubicBezTo>
                <a:cubicBezTo>
                  <a:pt x="1496144" y="4307558"/>
                  <a:pt x="1478843" y="4352579"/>
                  <a:pt x="1444240" y="4384577"/>
                </a:cubicBezTo>
                <a:cubicBezTo>
                  <a:pt x="1409637" y="4416575"/>
                  <a:pt x="1360710" y="4432574"/>
                  <a:pt x="1297458" y="4432574"/>
                </a:cubicBezTo>
                <a:lnTo>
                  <a:pt x="951433" y="4432574"/>
                </a:lnTo>
                <a:close/>
                <a:moveTo>
                  <a:pt x="11827942" y="3789637"/>
                </a:moveTo>
                <a:lnTo>
                  <a:pt x="11827942" y="5412607"/>
                </a:lnTo>
                <a:lnTo>
                  <a:pt x="12133783" y="5412607"/>
                </a:lnTo>
                <a:lnTo>
                  <a:pt x="12133783" y="5061090"/>
                </a:lnTo>
                <a:lnTo>
                  <a:pt x="12366305" y="4737694"/>
                </a:lnTo>
                <a:lnTo>
                  <a:pt x="12753281" y="5412607"/>
                </a:lnTo>
                <a:lnTo>
                  <a:pt x="13116049" y="5412607"/>
                </a:lnTo>
                <a:lnTo>
                  <a:pt x="12565993" y="4459966"/>
                </a:lnTo>
                <a:lnTo>
                  <a:pt x="13047960" y="3789637"/>
                </a:lnTo>
                <a:lnTo>
                  <a:pt x="12662867" y="3789637"/>
                </a:lnTo>
                <a:lnTo>
                  <a:pt x="12133783" y="4593699"/>
                </a:lnTo>
                <a:lnTo>
                  <a:pt x="12133783" y="3789637"/>
                </a:lnTo>
                <a:close/>
                <a:moveTo>
                  <a:pt x="9406210" y="3789637"/>
                </a:moveTo>
                <a:lnTo>
                  <a:pt x="8785597" y="5412607"/>
                </a:lnTo>
                <a:lnTo>
                  <a:pt x="9114879" y="5412607"/>
                </a:lnTo>
                <a:lnTo>
                  <a:pt x="9206024" y="5152530"/>
                </a:lnTo>
                <a:lnTo>
                  <a:pt x="9800617" y="5152530"/>
                </a:lnTo>
                <a:lnTo>
                  <a:pt x="9891762" y="5412607"/>
                </a:lnTo>
                <a:lnTo>
                  <a:pt x="10221043" y="5412607"/>
                </a:lnTo>
                <a:lnTo>
                  <a:pt x="9600431" y="3789637"/>
                </a:lnTo>
                <a:close/>
                <a:moveTo>
                  <a:pt x="8270428" y="3789637"/>
                </a:moveTo>
                <a:lnTo>
                  <a:pt x="8270428" y="4895802"/>
                </a:lnTo>
                <a:cubicBezTo>
                  <a:pt x="8270427" y="4970960"/>
                  <a:pt x="8254429" y="5029189"/>
                  <a:pt x="8222431" y="5070489"/>
                </a:cubicBezTo>
                <a:cubicBezTo>
                  <a:pt x="8190433" y="5111788"/>
                  <a:pt x="8145040" y="5132438"/>
                  <a:pt x="8086253" y="5132438"/>
                </a:cubicBezTo>
                <a:cubicBezTo>
                  <a:pt x="8045325" y="5132438"/>
                  <a:pt x="8006072" y="5123137"/>
                  <a:pt x="7968493" y="5104533"/>
                </a:cubicBezTo>
                <a:cubicBezTo>
                  <a:pt x="7930913" y="5085929"/>
                  <a:pt x="7898729" y="5059512"/>
                  <a:pt x="7871940" y="5025282"/>
                </a:cubicBezTo>
                <a:lnTo>
                  <a:pt x="7621909" y="5207224"/>
                </a:lnTo>
                <a:cubicBezTo>
                  <a:pt x="7665069" y="5277918"/>
                  <a:pt x="7725716" y="5332612"/>
                  <a:pt x="7803852" y="5371307"/>
                </a:cubicBezTo>
                <a:cubicBezTo>
                  <a:pt x="7881986" y="5410003"/>
                  <a:pt x="7970538" y="5429350"/>
                  <a:pt x="8069510" y="5429350"/>
                </a:cubicBezTo>
                <a:cubicBezTo>
                  <a:pt x="8233964" y="5429350"/>
                  <a:pt x="8361398" y="5382842"/>
                  <a:pt x="8451812" y="5289824"/>
                </a:cubicBezTo>
                <a:cubicBezTo>
                  <a:pt x="8542224" y="5196806"/>
                  <a:pt x="8587431" y="5065838"/>
                  <a:pt x="8587432" y="4896918"/>
                </a:cubicBezTo>
                <a:lnTo>
                  <a:pt x="8587432" y="3789637"/>
                </a:lnTo>
                <a:close/>
                <a:moveTo>
                  <a:pt x="6322491" y="3789637"/>
                </a:moveTo>
                <a:lnTo>
                  <a:pt x="6322491" y="5412607"/>
                </a:lnTo>
                <a:lnTo>
                  <a:pt x="6628333" y="5412607"/>
                </a:lnTo>
                <a:lnTo>
                  <a:pt x="6628333" y="5061089"/>
                </a:lnTo>
                <a:lnTo>
                  <a:pt x="6860855" y="4737694"/>
                </a:lnTo>
                <a:lnTo>
                  <a:pt x="7247830" y="5412607"/>
                </a:lnTo>
                <a:lnTo>
                  <a:pt x="7610598" y="5412607"/>
                </a:lnTo>
                <a:lnTo>
                  <a:pt x="7060542" y="4459966"/>
                </a:lnTo>
                <a:lnTo>
                  <a:pt x="7542509" y="3789637"/>
                </a:lnTo>
                <a:lnTo>
                  <a:pt x="7157417" y="3789637"/>
                </a:lnTo>
                <a:lnTo>
                  <a:pt x="6628333" y="4593699"/>
                </a:lnTo>
                <a:lnTo>
                  <a:pt x="6628333" y="3789637"/>
                </a:lnTo>
                <a:close/>
                <a:moveTo>
                  <a:pt x="3900760" y="3789637"/>
                </a:moveTo>
                <a:lnTo>
                  <a:pt x="3280147" y="5412607"/>
                </a:lnTo>
                <a:lnTo>
                  <a:pt x="3609429" y="5412607"/>
                </a:lnTo>
                <a:lnTo>
                  <a:pt x="3700574" y="5152530"/>
                </a:lnTo>
                <a:lnTo>
                  <a:pt x="4295167" y="5152530"/>
                </a:lnTo>
                <a:lnTo>
                  <a:pt x="4386312" y="5412607"/>
                </a:lnTo>
                <a:lnTo>
                  <a:pt x="4715594" y="5412607"/>
                </a:lnTo>
                <a:lnTo>
                  <a:pt x="4094981" y="3789637"/>
                </a:lnTo>
                <a:close/>
                <a:moveTo>
                  <a:pt x="2121966" y="3789637"/>
                </a:moveTo>
                <a:lnTo>
                  <a:pt x="2121966" y="5412607"/>
                </a:lnTo>
                <a:lnTo>
                  <a:pt x="2258144" y="5412607"/>
                </a:lnTo>
                <a:lnTo>
                  <a:pt x="2427808" y="5412607"/>
                </a:lnTo>
                <a:lnTo>
                  <a:pt x="3209156" y="5412607"/>
                </a:lnTo>
                <a:lnTo>
                  <a:pt x="3209156" y="5117928"/>
                </a:lnTo>
                <a:lnTo>
                  <a:pt x="2427808" y="5117928"/>
                </a:lnTo>
                <a:lnTo>
                  <a:pt x="2427808" y="3789637"/>
                </a:lnTo>
                <a:close/>
                <a:moveTo>
                  <a:pt x="645591" y="3789637"/>
                </a:moveTo>
                <a:lnTo>
                  <a:pt x="645591" y="5412607"/>
                </a:lnTo>
                <a:lnTo>
                  <a:pt x="779536" y="5412607"/>
                </a:lnTo>
                <a:lnTo>
                  <a:pt x="951433" y="5412607"/>
                </a:lnTo>
                <a:lnTo>
                  <a:pt x="1326480" y="5412607"/>
                </a:lnTo>
                <a:cubicBezTo>
                  <a:pt x="1484982" y="5412607"/>
                  <a:pt x="1607765" y="5374098"/>
                  <a:pt x="1694830" y="5297079"/>
                </a:cubicBezTo>
                <a:cubicBezTo>
                  <a:pt x="1781894" y="5220061"/>
                  <a:pt x="1825426" y="5111230"/>
                  <a:pt x="1825426" y="4970588"/>
                </a:cubicBezTo>
                <a:lnTo>
                  <a:pt x="1825426" y="4967239"/>
                </a:lnTo>
                <a:cubicBezTo>
                  <a:pt x="1825426" y="4859339"/>
                  <a:pt x="1795846" y="4771716"/>
                  <a:pt x="1736687" y="4704371"/>
                </a:cubicBezTo>
                <a:cubicBezTo>
                  <a:pt x="1677528" y="4637027"/>
                  <a:pt x="1593998" y="4595913"/>
                  <a:pt x="1486098" y="4581030"/>
                </a:cubicBezTo>
                <a:cubicBezTo>
                  <a:pt x="1587301" y="4563915"/>
                  <a:pt x="1665622" y="4524662"/>
                  <a:pt x="1721060" y="4463270"/>
                </a:cubicBezTo>
                <a:cubicBezTo>
                  <a:pt x="1776499" y="4401878"/>
                  <a:pt x="1804218" y="4323930"/>
                  <a:pt x="1804218" y="4229424"/>
                </a:cubicBezTo>
                <a:cubicBezTo>
                  <a:pt x="1804218" y="4089525"/>
                  <a:pt x="1760872" y="3981253"/>
                  <a:pt x="1674179" y="3904606"/>
                </a:cubicBezTo>
                <a:cubicBezTo>
                  <a:pt x="1587487" y="3827960"/>
                  <a:pt x="1465262" y="3789637"/>
                  <a:pt x="1307504" y="3789637"/>
                </a:cubicBezTo>
                <a:lnTo>
                  <a:pt x="951433" y="3789637"/>
                </a:lnTo>
                <a:lnTo>
                  <a:pt x="779536" y="3789637"/>
                </a:lnTo>
                <a:close/>
                <a:moveTo>
                  <a:pt x="10971882" y="3772893"/>
                </a:moveTo>
                <a:cubicBezTo>
                  <a:pt x="10847610" y="3772893"/>
                  <a:pt x="10741756" y="3796706"/>
                  <a:pt x="10654320" y="3844331"/>
                </a:cubicBezTo>
                <a:cubicBezTo>
                  <a:pt x="10566883" y="3891956"/>
                  <a:pt x="10500096" y="3960789"/>
                  <a:pt x="10453960" y="4050830"/>
                </a:cubicBezTo>
                <a:cubicBezTo>
                  <a:pt x="10407823" y="4140871"/>
                  <a:pt x="10384755" y="4250260"/>
                  <a:pt x="10384755" y="4378996"/>
                </a:cubicBezTo>
                <a:lnTo>
                  <a:pt x="10384755" y="4824364"/>
                </a:lnTo>
                <a:cubicBezTo>
                  <a:pt x="10384755" y="4952356"/>
                  <a:pt x="10407823" y="5061559"/>
                  <a:pt x="10453960" y="5151972"/>
                </a:cubicBezTo>
                <a:cubicBezTo>
                  <a:pt x="10500096" y="5242385"/>
                  <a:pt x="10566883" y="5311218"/>
                  <a:pt x="10654320" y="5358471"/>
                </a:cubicBezTo>
                <a:cubicBezTo>
                  <a:pt x="10741756" y="5405724"/>
                  <a:pt x="10847610" y="5429350"/>
                  <a:pt x="10971882" y="5429350"/>
                </a:cubicBezTo>
                <a:cubicBezTo>
                  <a:pt x="11074574" y="5429350"/>
                  <a:pt x="11165730" y="5407398"/>
                  <a:pt x="11245354" y="5363494"/>
                </a:cubicBezTo>
                <a:cubicBezTo>
                  <a:pt x="11324976" y="5319590"/>
                  <a:pt x="11391020" y="5255780"/>
                  <a:pt x="11443481" y="5172064"/>
                </a:cubicBezTo>
                <a:cubicBezTo>
                  <a:pt x="11495943" y="5088348"/>
                  <a:pt x="11532591" y="4987331"/>
                  <a:pt x="11553428" y="4869012"/>
                </a:cubicBezTo>
                <a:lnTo>
                  <a:pt x="11236424" y="4869012"/>
                </a:lnTo>
                <a:cubicBezTo>
                  <a:pt x="11219308" y="4950124"/>
                  <a:pt x="11187682" y="5012818"/>
                  <a:pt x="11141546" y="5057094"/>
                </a:cubicBezTo>
                <a:cubicBezTo>
                  <a:pt x="11095408" y="5101370"/>
                  <a:pt x="11038855" y="5123509"/>
                  <a:pt x="10971882" y="5123509"/>
                </a:cubicBezTo>
                <a:cubicBezTo>
                  <a:pt x="10886305" y="5123509"/>
                  <a:pt x="10819890" y="5097464"/>
                  <a:pt x="10772639" y="5045374"/>
                </a:cubicBezTo>
                <a:cubicBezTo>
                  <a:pt x="10725385" y="4993284"/>
                  <a:pt x="10701759" y="4919614"/>
                  <a:pt x="10701759" y="4824364"/>
                </a:cubicBezTo>
                <a:lnTo>
                  <a:pt x="10701759" y="4378996"/>
                </a:lnTo>
                <a:cubicBezTo>
                  <a:pt x="10701759" y="4283746"/>
                  <a:pt x="10725385" y="4209890"/>
                  <a:pt x="10772639" y="4157428"/>
                </a:cubicBezTo>
                <a:cubicBezTo>
                  <a:pt x="10819890" y="4104966"/>
                  <a:pt x="10886305" y="4078735"/>
                  <a:pt x="10971882" y="4078735"/>
                </a:cubicBezTo>
                <a:cubicBezTo>
                  <a:pt x="11015785" y="4078735"/>
                  <a:pt x="11055411" y="4088781"/>
                  <a:pt x="11090759" y="4108873"/>
                </a:cubicBezTo>
                <a:cubicBezTo>
                  <a:pt x="11126104" y="4128965"/>
                  <a:pt x="11156242" y="4157800"/>
                  <a:pt x="11181172" y="4195379"/>
                </a:cubicBezTo>
                <a:cubicBezTo>
                  <a:pt x="11206099" y="4232959"/>
                  <a:pt x="11224517" y="4278909"/>
                  <a:pt x="11236424" y="4333231"/>
                </a:cubicBezTo>
                <a:lnTo>
                  <a:pt x="11553428" y="4333231"/>
                </a:lnTo>
                <a:cubicBezTo>
                  <a:pt x="11533336" y="4214169"/>
                  <a:pt x="11497060" y="4112966"/>
                  <a:pt x="11444598" y="4029622"/>
                </a:cubicBezTo>
                <a:cubicBezTo>
                  <a:pt x="11392136" y="3946278"/>
                  <a:pt x="11325906" y="3882654"/>
                  <a:pt x="11245912" y="3838750"/>
                </a:cubicBezTo>
                <a:cubicBezTo>
                  <a:pt x="11165916" y="3794846"/>
                  <a:pt x="11074574" y="3772893"/>
                  <a:pt x="10971882" y="3772893"/>
                </a:cubicBezTo>
                <a:close/>
                <a:moveTo>
                  <a:pt x="5466431" y="3772893"/>
                </a:moveTo>
                <a:cubicBezTo>
                  <a:pt x="5342160" y="3772893"/>
                  <a:pt x="5236307" y="3796706"/>
                  <a:pt x="5148870" y="3844331"/>
                </a:cubicBezTo>
                <a:cubicBezTo>
                  <a:pt x="5061433" y="3891956"/>
                  <a:pt x="4994647" y="3960789"/>
                  <a:pt x="4948510" y="4050830"/>
                </a:cubicBezTo>
                <a:cubicBezTo>
                  <a:pt x="4902373" y="4140871"/>
                  <a:pt x="4879305" y="4250260"/>
                  <a:pt x="4879305" y="4378996"/>
                </a:cubicBezTo>
                <a:lnTo>
                  <a:pt x="4879305" y="4824364"/>
                </a:lnTo>
                <a:cubicBezTo>
                  <a:pt x="4879305" y="4952356"/>
                  <a:pt x="4902373" y="5061559"/>
                  <a:pt x="4948510" y="5151972"/>
                </a:cubicBezTo>
                <a:cubicBezTo>
                  <a:pt x="4994647" y="5242385"/>
                  <a:pt x="5061433" y="5311218"/>
                  <a:pt x="5148870" y="5358471"/>
                </a:cubicBezTo>
                <a:cubicBezTo>
                  <a:pt x="5236307" y="5405724"/>
                  <a:pt x="5342160" y="5429350"/>
                  <a:pt x="5466431" y="5429350"/>
                </a:cubicBezTo>
                <a:cubicBezTo>
                  <a:pt x="5569123" y="5429350"/>
                  <a:pt x="5660280" y="5407398"/>
                  <a:pt x="5739903" y="5363494"/>
                </a:cubicBezTo>
                <a:cubicBezTo>
                  <a:pt x="5819526" y="5319590"/>
                  <a:pt x="5885569" y="5255780"/>
                  <a:pt x="5938031" y="5172064"/>
                </a:cubicBezTo>
                <a:cubicBezTo>
                  <a:pt x="5990493" y="5088348"/>
                  <a:pt x="6027141" y="4987331"/>
                  <a:pt x="6047977" y="4869012"/>
                </a:cubicBezTo>
                <a:lnTo>
                  <a:pt x="5730973" y="4869012"/>
                </a:lnTo>
                <a:cubicBezTo>
                  <a:pt x="5713858" y="4950124"/>
                  <a:pt x="5682232" y="5012818"/>
                  <a:pt x="5636095" y="5057094"/>
                </a:cubicBezTo>
                <a:cubicBezTo>
                  <a:pt x="5589959" y="5101370"/>
                  <a:pt x="5533404" y="5123509"/>
                  <a:pt x="5466431" y="5123509"/>
                </a:cubicBezTo>
                <a:cubicBezTo>
                  <a:pt x="5380855" y="5123509"/>
                  <a:pt x="5314441" y="5097464"/>
                  <a:pt x="5267188" y="5045374"/>
                </a:cubicBezTo>
                <a:cubicBezTo>
                  <a:pt x="5219935" y="4993284"/>
                  <a:pt x="5196309" y="4919614"/>
                  <a:pt x="5196309" y="4824364"/>
                </a:cubicBezTo>
                <a:lnTo>
                  <a:pt x="5196309" y="4378996"/>
                </a:lnTo>
                <a:cubicBezTo>
                  <a:pt x="5196309" y="4283746"/>
                  <a:pt x="5219935" y="4209890"/>
                  <a:pt x="5267188" y="4157428"/>
                </a:cubicBezTo>
                <a:cubicBezTo>
                  <a:pt x="5314441" y="4104966"/>
                  <a:pt x="5380855" y="4078735"/>
                  <a:pt x="5466431" y="4078735"/>
                </a:cubicBezTo>
                <a:cubicBezTo>
                  <a:pt x="5510335" y="4078735"/>
                  <a:pt x="5549961" y="4088781"/>
                  <a:pt x="5585308" y="4108873"/>
                </a:cubicBezTo>
                <a:cubicBezTo>
                  <a:pt x="5620655" y="4128965"/>
                  <a:pt x="5650792" y="4157800"/>
                  <a:pt x="5675721" y="4195379"/>
                </a:cubicBezTo>
                <a:cubicBezTo>
                  <a:pt x="5700650" y="4232959"/>
                  <a:pt x="5719067" y="4278909"/>
                  <a:pt x="5730973" y="4333231"/>
                </a:cubicBezTo>
                <a:lnTo>
                  <a:pt x="6047977" y="4333231"/>
                </a:lnTo>
                <a:cubicBezTo>
                  <a:pt x="6027885" y="4214169"/>
                  <a:pt x="5991609" y="4112966"/>
                  <a:pt x="5939147" y="4029622"/>
                </a:cubicBezTo>
                <a:cubicBezTo>
                  <a:pt x="5886685" y="3946278"/>
                  <a:pt x="5820456" y="3882654"/>
                  <a:pt x="5740461" y="3838750"/>
                </a:cubicBezTo>
                <a:cubicBezTo>
                  <a:pt x="5660466" y="3794846"/>
                  <a:pt x="5569123" y="3772893"/>
                  <a:pt x="5466431" y="3772893"/>
                </a:cubicBezTo>
                <a:close/>
                <a:moveTo>
                  <a:pt x="0" y="0"/>
                </a:moveTo>
                <a:lnTo>
                  <a:pt x="13895294" y="0"/>
                </a:lnTo>
                <a:lnTo>
                  <a:pt x="13895294" y="9233647"/>
                </a:lnTo>
                <a:lnTo>
                  <a:pt x="0" y="9233647"/>
                </a:lnTo>
                <a:close/>
              </a:path>
            </a:pathLst>
          </a:cu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365" name="Google Shape;365;p43"/>
          <p:cNvSpPr txBox="1"/>
          <p:nvPr/>
        </p:nvSpPr>
        <p:spPr>
          <a:xfrm>
            <a:off x="107443" y="11"/>
            <a:ext cx="5143500" cy="223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b="1">
                <a:solidFill>
                  <a:schemeClr val="dk1"/>
                </a:solidFill>
              </a:rPr>
              <a:t>DANIEL, GLORIA, JUAN DIEGO, TRINI</a:t>
            </a:r>
            <a:endParaRPr sz="100"/>
          </a:p>
        </p:txBody>
      </p:sp>
      <p:sp>
        <p:nvSpPr>
          <p:cNvPr id="366" name="Google Shape;366;p43"/>
          <p:cNvSpPr txBox="1"/>
          <p:nvPr/>
        </p:nvSpPr>
        <p:spPr>
          <a:xfrm>
            <a:off x="7145393" y="4920311"/>
            <a:ext cx="5143500" cy="223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b="1">
                <a:solidFill>
                  <a:schemeClr val="dk1"/>
                </a:solidFill>
              </a:rPr>
              <a:t>ALGORITHMS FINAL PROJECT</a:t>
            </a:r>
            <a:endParaRPr sz="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6"/>
          <p:cNvPicPr preferRelativeResize="0"/>
          <p:nvPr/>
        </p:nvPicPr>
        <p:blipFill rotWithShape="1">
          <a:blip r:embed="rId3">
            <a:alphaModFix/>
          </a:blip>
          <a:srcRect/>
          <a:stretch/>
        </p:blipFill>
        <p:spPr>
          <a:xfrm>
            <a:off x="-122464" y="-545668"/>
            <a:ext cx="9388928" cy="6234835"/>
          </a:xfrm>
          <a:prstGeom prst="rect">
            <a:avLst/>
          </a:prstGeom>
          <a:noFill/>
          <a:ln>
            <a:noFill/>
          </a:ln>
        </p:spPr>
      </p:pic>
      <p:sp>
        <p:nvSpPr>
          <p:cNvPr id="138" name="Google Shape;138;p26"/>
          <p:cNvSpPr/>
          <p:nvPr/>
        </p:nvSpPr>
        <p:spPr>
          <a:xfrm>
            <a:off x="-71950411" y="-29255038"/>
            <a:ext cx="142635193" cy="66436090"/>
          </a:xfrm>
          <a:custGeom>
            <a:avLst/>
            <a:gdLst/>
            <a:ahLst/>
            <a:cxnLst/>
            <a:rect l="l" t="t" r="r" b="b"/>
            <a:pathLst>
              <a:path w="13895294" h="9233647" extrusionOk="0">
                <a:moveTo>
                  <a:pt x="951433" y="4727254"/>
                </a:moveTo>
                <a:lnTo>
                  <a:pt x="1297458" y="4727254"/>
                </a:lnTo>
                <a:cubicBezTo>
                  <a:pt x="1367408" y="4727254"/>
                  <a:pt x="1421544" y="4744183"/>
                  <a:pt x="1459867" y="4778041"/>
                </a:cubicBezTo>
                <a:cubicBezTo>
                  <a:pt x="1498190" y="4811900"/>
                  <a:pt x="1517352" y="4859711"/>
                  <a:pt x="1517352" y="4921474"/>
                </a:cubicBezTo>
                <a:lnTo>
                  <a:pt x="1517352" y="4924823"/>
                </a:lnTo>
                <a:cubicBezTo>
                  <a:pt x="1517352" y="4985843"/>
                  <a:pt x="1498190" y="5033282"/>
                  <a:pt x="1459867" y="5067140"/>
                </a:cubicBezTo>
                <a:cubicBezTo>
                  <a:pt x="1421544" y="5100998"/>
                  <a:pt x="1367408" y="5117928"/>
                  <a:pt x="1297458" y="5117928"/>
                </a:cubicBezTo>
                <a:lnTo>
                  <a:pt x="951433" y="5117928"/>
                </a:lnTo>
                <a:close/>
                <a:moveTo>
                  <a:pt x="9503320" y="4304210"/>
                </a:moveTo>
                <a:lnTo>
                  <a:pt x="9697346" y="4857850"/>
                </a:lnTo>
                <a:lnTo>
                  <a:pt x="9309295" y="4857850"/>
                </a:lnTo>
                <a:close/>
                <a:moveTo>
                  <a:pt x="3997871" y="4304210"/>
                </a:moveTo>
                <a:lnTo>
                  <a:pt x="4191896" y="4857850"/>
                </a:lnTo>
                <a:lnTo>
                  <a:pt x="3803845" y="4857850"/>
                </a:lnTo>
                <a:close/>
                <a:moveTo>
                  <a:pt x="951433" y="4084317"/>
                </a:moveTo>
                <a:lnTo>
                  <a:pt x="1297458" y="4084317"/>
                </a:lnTo>
                <a:cubicBezTo>
                  <a:pt x="1360710" y="4084317"/>
                  <a:pt x="1409637" y="4098641"/>
                  <a:pt x="1444240" y="4127291"/>
                </a:cubicBezTo>
                <a:cubicBezTo>
                  <a:pt x="1478843" y="4155940"/>
                  <a:pt x="1496144" y="4196682"/>
                  <a:pt x="1496144" y="4249516"/>
                </a:cubicBezTo>
                <a:cubicBezTo>
                  <a:pt x="1496144" y="4307558"/>
                  <a:pt x="1478843" y="4352579"/>
                  <a:pt x="1444240" y="4384577"/>
                </a:cubicBezTo>
                <a:cubicBezTo>
                  <a:pt x="1409637" y="4416575"/>
                  <a:pt x="1360710" y="4432574"/>
                  <a:pt x="1297458" y="4432574"/>
                </a:cubicBezTo>
                <a:lnTo>
                  <a:pt x="951433" y="4432574"/>
                </a:lnTo>
                <a:close/>
                <a:moveTo>
                  <a:pt x="11827942" y="3789637"/>
                </a:moveTo>
                <a:lnTo>
                  <a:pt x="11827942" y="5412607"/>
                </a:lnTo>
                <a:lnTo>
                  <a:pt x="12133783" y="5412607"/>
                </a:lnTo>
                <a:lnTo>
                  <a:pt x="12133783" y="5061090"/>
                </a:lnTo>
                <a:lnTo>
                  <a:pt x="12366305" y="4737694"/>
                </a:lnTo>
                <a:lnTo>
                  <a:pt x="12753281" y="5412607"/>
                </a:lnTo>
                <a:lnTo>
                  <a:pt x="13116049" y="5412607"/>
                </a:lnTo>
                <a:lnTo>
                  <a:pt x="12565993" y="4459966"/>
                </a:lnTo>
                <a:lnTo>
                  <a:pt x="13047960" y="3789637"/>
                </a:lnTo>
                <a:lnTo>
                  <a:pt x="12662867" y="3789637"/>
                </a:lnTo>
                <a:lnTo>
                  <a:pt x="12133783" y="4593699"/>
                </a:lnTo>
                <a:lnTo>
                  <a:pt x="12133783" y="3789637"/>
                </a:lnTo>
                <a:close/>
                <a:moveTo>
                  <a:pt x="9406210" y="3789637"/>
                </a:moveTo>
                <a:lnTo>
                  <a:pt x="8785597" y="5412607"/>
                </a:lnTo>
                <a:lnTo>
                  <a:pt x="9114879" y="5412607"/>
                </a:lnTo>
                <a:lnTo>
                  <a:pt x="9206024" y="5152530"/>
                </a:lnTo>
                <a:lnTo>
                  <a:pt x="9800617" y="5152530"/>
                </a:lnTo>
                <a:lnTo>
                  <a:pt x="9891762" y="5412607"/>
                </a:lnTo>
                <a:lnTo>
                  <a:pt x="10221043" y="5412607"/>
                </a:lnTo>
                <a:lnTo>
                  <a:pt x="9600431" y="3789637"/>
                </a:lnTo>
                <a:close/>
                <a:moveTo>
                  <a:pt x="8270428" y="3789637"/>
                </a:moveTo>
                <a:lnTo>
                  <a:pt x="8270428" y="4895802"/>
                </a:lnTo>
                <a:cubicBezTo>
                  <a:pt x="8270427" y="4970960"/>
                  <a:pt x="8254429" y="5029189"/>
                  <a:pt x="8222431" y="5070489"/>
                </a:cubicBezTo>
                <a:cubicBezTo>
                  <a:pt x="8190433" y="5111788"/>
                  <a:pt x="8145040" y="5132438"/>
                  <a:pt x="8086253" y="5132438"/>
                </a:cubicBezTo>
                <a:cubicBezTo>
                  <a:pt x="8045325" y="5132438"/>
                  <a:pt x="8006072" y="5123137"/>
                  <a:pt x="7968493" y="5104533"/>
                </a:cubicBezTo>
                <a:cubicBezTo>
                  <a:pt x="7930913" y="5085929"/>
                  <a:pt x="7898729" y="5059512"/>
                  <a:pt x="7871940" y="5025282"/>
                </a:cubicBezTo>
                <a:lnTo>
                  <a:pt x="7621909" y="5207224"/>
                </a:lnTo>
                <a:cubicBezTo>
                  <a:pt x="7665069" y="5277918"/>
                  <a:pt x="7725716" y="5332612"/>
                  <a:pt x="7803852" y="5371307"/>
                </a:cubicBezTo>
                <a:cubicBezTo>
                  <a:pt x="7881986" y="5410003"/>
                  <a:pt x="7970538" y="5429350"/>
                  <a:pt x="8069510" y="5429350"/>
                </a:cubicBezTo>
                <a:cubicBezTo>
                  <a:pt x="8233964" y="5429350"/>
                  <a:pt x="8361398" y="5382842"/>
                  <a:pt x="8451812" y="5289824"/>
                </a:cubicBezTo>
                <a:cubicBezTo>
                  <a:pt x="8542224" y="5196806"/>
                  <a:pt x="8587431" y="5065838"/>
                  <a:pt x="8587432" y="4896918"/>
                </a:cubicBezTo>
                <a:lnTo>
                  <a:pt x="8587432" y="3789637"/>
                </a:lnTo>
                <a:close/>
                <a:moveTo>
                  <a:pt x="6322491" y="3789637"/>
                </a:moveTo>
                <a:lnTo>
                  <a:pt x="6322491" y="5412607"/>
                </a:lnTo>
                <a:lnTo>
                  <a:pt x="6628333" y="5412607"/>
                </a:lnTo>
                <a:lnTo>
                  <a:pt x="6628333" y="5061089"/>
                </a:lnTo>
                <a:lnTo>
                  <a:pt x="6860855" y="4737694"/>
                </a:lnTo>
                <a:lnTo>
                  <a:pt x="7247830" y="5412607"/>
                </a:lnTo>
                <a:lnTo>
                  <a:pt x="7610598" y="5412607"/>
                </a:lnTo>
                <a:lnTo>
                  <a:pt x="7060542" y="4459966"/>
                </a:lnTo>
                <a:lnTo>
                  <a:pt x="7542509" y="3789637"/>
                </a:lnTo>
                <a:lnTo>
                  <a:pt x="7157417" y="3789637"/>
                </a:lnTo>
                <a:lnTo>
                  <a:pt x="6628333" y="4593699"/>
                </a:lnTo>
                <a:lnTo>
                  <a:pt x="6628333" y="3789637"/>
                </a:lnTo>
                <a:close/>
                <a:moveTo>
                  <a:pt x="3900760" y="3789637"/>
                </a:moveTo>
                <a:lnTo>
                  <a:pt x="3280147" y="5412607"/>
                </a:lnTo>
                <a:lnTo>
                  <a:pt x="3609429" y="5412607"/>
                </a:lnTo>
                <a:lnTo>
                  <a:pt x="3700574" y="5152530"/>
                </a:lnTo>
                <a:lnTo>
                  <a:pt x="4295167" y="5152530"/>
                </a:lnTo>
                <a:lnTo>
                  <a:pt x="4386312" y="5412607"/>
                </a:lnTo>
                <a:lnTo>
                  <a:pt x="4715594" y="5412607"/>
                </a:lnTo>
                <a:lnTo>
                  <a:pt x="4094981" y="3789637"/>
                </a:lnTo>
                <a:close/>
                <a:moveTo>
                  <a:pt x="2121966" y="3789637"/>
                </a:moveTo>
                <a:lnTo>
                  <a:pt x="2121966" y="5412607"/>
                </a:lnTo>
                <a:lnTo>
                  <a:pt x="2258144" y="5412607"/>
                </a:lnTo>
                <a:lnTo>
                  <a:pt x="2427808" y="5412607"/>
                </a:lnTo>
                <a:lnTo>
                  <a:pt x="3209156" y="5412607"/>
                </a:lnTo>
                <a:lnTo>
                  <a:pt x="3209156" y="5117928"/>
                </a:lnTo>
                <a:lnTo>
                  <a:pt x="2427808" y="5117928"/>
                </a:lnTo>
                <a:lnTo>
                  <a:pt x="2427808" y="3789637"/>
                </a:lnTo>
                <a:close/>
                <a:moveTo>
                  <a:pt x="645591" y="3789637"/>
                </a:moveTo>
                <a:lnTo>
                  <a:pt x="645591" y="5412607"/>
                </a:lnTo>
                <a:lnTo>
                  <a:pt x="779536" y="5412607"/>
                </a:lnTo>
                <a:lnTo>
                  <a:pt x="951433" y="5412607"/>
                </a:lnTo>
                <a:lnTo>
                  <a:pt x="1326480" y="5412607"/>
                </a:lnTo>
                <a:cubicBezTo>
                  <a:pt x="1484982" y="5412607"/>
                  <a:pt x="1607765" y="5374098"/>
                  <a:pt x="1694830" y="5297079"/>
                </a:cubicBezTo>
                <a:cubicBezTo>
                  <a:pt x="1781894" y="5220061"/>
                  <a:pt x="1825426" y="5111230"/>
                  <a:pt x="1825426" y="4970588"/>
                </a:cubicBezTo>
                <a:lnTo>
                  <a:pt x="1825426" y="4967239"/>
                </a:lnTo>
                <a:cubicBezTo>
                  <a:pt x="1825426" y="4859339"/>
                  <a:pt x="1795846" y="4771716"/>
                  <a:pt x="1736687" y="4704371"/>
                </a:cubicBezTo>
                <a:cubicBezTo>
                  <a:pt x="1677528" y="4637027"/>
                  <a:pt x="1593998" y="4595913"/>
                  <a:pt x="1486098" y="4581030"/>
                </a:cubicBezTo>
                <a:cubicBezTo>
                  <a:pt x="1587301" y="4563915"/>
                  <a:pt x="1665622" y="4524662"/>
                  <a:pt x="1721060" y="4463270"/>
                </a:cubicBezTo>
                <a:cubicBezTo>
                  <a:pt x="1776499" y="4401878"/>
                  <a:pt x="1804218" y="4323930"/>
                  <a:pt x="1804218" y="4229424"/>
                </a:cubicBezTo>
                <a:cubicBezTo>
                  <a:pt x="1804218" y="4089525"/>
                  <a:pt x="1760872" y="3981253"/>
                  <a:pt x="1674179" y="3904606"/>
                </a:cubicBezTo>
                <a:cubicBezTo>
                  <a:pt x="1587487" y="3827960"/>
                  <a:pt x="1465262" y="3789637"/>
                  <a:pt x="1307504" y="3789637"/>
                </a:cubicBezTo>
                <a:lnTo>
                  <a:pt x="951433" y="3789637"/>
                </a:lnTo>
                <a:lnTo>
                  <a:pt x="779536" y="3789637"/>
                </a:lnTo>
                <a:close/>
                <a:moveTo>
                  <a:pt x="10971882" y="3772893"/>
                </a:moveTo>
                <a:cubicBezTo>
                  <a:pt x="10847610" y="3772893"/>
                  <a:pt x="10741756" y="3796706"/>
                  <a:pt x="10654320" y="3844331"/>
                </a:cubicBezTo>
                <a:cubicBezTo>
                  <a:pt x="10566883" y="3891956"/>
                  <a:pt x="10500096" y="3960789"/>
                  <a:pt x="10453960" y="4050830"/>
                </a:cubicBezTo>
                <a:cubicBezTo>
                  <a:pt x="10407823" y="4140871"/>
                  <a:pt x="10384755" y="4250260"/>
                  <a:pt x="10384755" y="4378996"/>
                </a:cubicBezTo>
                <a:lnTo>
                  <a:pt x="10384755" y="4824364"/>
                </a:lnTo>
                <a:cubicBezTo>
                  <a:pt x="10384755" y="4952356"/>
                  <a:pt x="10407823" y="5061559"/>
                  <a:pt x="10453960" y="5151972"/>
                </a:cubicBezTo>
                <a:cubicBezTo>
                  <a:pt x="10500096" y="5242385"/>
                  <a:pt x="10566883" y="5311218"/>
                  <a:pt x="10654320" y="5358471"/>
                </a:cubicBezTo>
                <a:cubicBezTo>
                  <a:pt x="10741756" y="5405724"/>
                  <a:pt x="10847610" y="5429350"/>
                  <a:pt x="10971882" y="5429350"/>
                </a:cubicBezTo>
                <a:cubicBezTo>
                  <a:pt x="11074574" y="5429350"/>
                  <a:pt x="11165730" y="5407398"/>
                  <a:pt x="11245354" y="5363494"/>
                </a:cubicBezTo>
                <a:cubicBezTo>
                  <a:pt x="11324976" y="5319590"/>
                  <a:pt x="11391020" y="5255780"/>
                  <a:pt x="11443481" y="5172064"/>
                </a:cubicBezTo>
                <a:cubicBezTo>
                  <a:pt x="11495943" y="5088348"/>
                  <a:pt x="11532591" y="4987331"/>
                  <a:pt x="11553428" y="4869012"/>
                </a:cubicBezTo>
                <a:lnTo>
                  <a:pt x="11236424" y="4869012"/>
                </a:lnTo>
                <a:cubicBezTo>
                  <a:pt x="11219308" y="4950124"/>
                  <a:pt x="11187682" y="5012818"/>
                  <a:pt x="11141546" y="5057094"/>
                </a:cubicBezTo>
                <a:cubicBezTo>
                  <a:pt x="11095408" y="5101370"/>
                  <a:pt x="11038855" y="5123509"/>
                  <a:pt x="10971882" y="5123509"/>
                </a:cubicBezTo>
                <a:cubicBezTo>
                  <a:pt x="10886305" y="5123509"/>
                  <a:pt x="10819890" y="5097464"/>
                  <a:pt x="10772639" y="5045374"/>
                </a:cubicBezTo>
                <a:cubicBezTo>
                  <a:pt x="10725385" y="4993284"/>
                  <a:pt x="10701759" y="4919614"/>
                  <a:pt x="10701759" y="4824364"/>
                </a:cubicBezTo>
                <a:lnTo>
                  <a:pt x="10701759" y="4378996"/>
                </a:lnTo>
                <a:cubicBezTo>
                  <a:pt x="10701759" y="4283746"/>
                  <a:pt x="10725385" y="4209890"/>
                  <a:pt x="10772639" y="4157428"/>
                </a:cubicBezTo>
                <a:cubicBezTo>
                  <a:pt x="10819890" y="4104966"/>
                  <a:pt x="10886305" y="4078735"/>
                  <a:pt x="10971882" y="4078735"/>
                </a:cubicBezTo>
                <a:cubicBezTo>
                  <a:pt x="11015785" y="4078735"/>
                  <a:pt x="11055411" y="4088781"/>
                  <a:pt x="11090759" y="4108873"/>
                </a:cubicBezTo>
                <a:cubicBezTo>
                  <a:pt x="11126104" y="4128965"/>
                  <a:pt x="11156242" y="4157800"/>
                  <a:pt x="11181172" y="4195379"/>
                </a:cubicBezTo>
                <a:cubicBezTo>
                  <a:pt x="11206099" y="4232959"/>
                  <a:pt x="11224517" y="4278909"/>
                  <a:pt x="11236424" y="4333231"/>
                </a:cubicBezTo>
                <a:lnTo>
                  <a:pt x="11553428" y="4333231"/>
                </a:lnTo>
                <a:cubicBezTo>
                  <a:pt x="11533336" y="4214169"/>
                  <a:pt x="11497060" y="4112966"/>
                  <a:pt x="11444598" y="4029622"/>
                </a:cubicBezTo>
                <a:cubicBezTo>
                  <a:pt x="11392136" y="3946278"/>
                  <a:pt x="11325906" y="3882654"/>
                  <a:pt x="11245912" y="3838750"/>
                </a:cubicBezTo>
                <a:cubicBezTo>
                  <a:pt x="11165916" y="3794846"/>
                  <a:pt x="11074574" y="3772893"/>
                  <a:pt x="10971882" y="3772893"/>
                </a:cubicBezTo>
                <a:close/>
                <a:moveTo>
                  <a:pt x="5466431" y="3772893"/>
                </a:moveTo>
                <a:cubicBezTo>
                  <a:pt x="5342160" y="3772893"/>
                  <a:pt x="5236307" y="3796706"/>
                  <a:pt x="5148870" y="3844331"/>
                </a:cubicBezTo>
                <a:cubicBezTo>
                  <a:pt x="5061433" y="3891956"/>
                  <a:pt x="4994647" y="3960789"/>
                  <a:pt x="4948510" y="4050830"/>
                </a:cubicBezTo>
                <a:cubicBezTo>
                  <a:pt x="4902373" y="4140871"/>
                  <a:pt x="4879305" y="4250260"/>
                  <a:pt x="4879305" y="4378996"/>
                </a:cubicBezTo>
                <a:lnTo>
                  <a:pt x="4879305" y="4824364"/>
                </a:lnTo>
                <a:cubicBezTo>
                  <a:pt x="4879305" y="4952356"/>
                  <a:pt x="4902373" y="5061559"/>
                  <a:pt x="4948510" y="5151972"/>
                </a:cubicBezTo>
                <a:cubicBezTo>
                  <a:pt x="4994647" y="5242385"/>
                  <a:pt x="5061433" y="5311218"/>
                  <a:pt x="5148870" y="5358471"/>
                </a:cubicBezTo>
                <a:cubicBezTo>
                  <a:pt x="5236307" y="5405724"/>
                  <a:pt x="5342160" y="5429350"/>
                  <a:pt x="5466431" y="5429350"/>
                </a:cubicBezTo>
                <a:cubicBezTo>
                  <a:pt x="5569123" y="5429350"/>
                  <a:pt x="5660280" y="5407398"/>
                  <a:pt x="5739903" y="5363494"/>
                </a:cubicBezTo>
                <a:cubicBezTo>
                  <a:pt x="5819526" y="5319590"/>
                  <a:pt x="5885569" y="5255780"/>
                  <a:pt x="5938031" y="5172064"/>
                </a:cubicBezTo>
                <a:cubicBezTo>
                  <a:pt x="5990493" y="5088348"/>
                  <a:pt x="6027141" y="4987331"/>
                  <a:pt x="6047977" y="4869012"/>
                </a:cubicBezTo>
                <a:lnTo>
                  <a:pt x="5730973" y="4869012"/>
                </a:lnTo>
                <a:cubicBezTo>
                  <a:pt x="5713858" y="4950124"/>
                  <a:pt x="5682232" y="5012818"/>
                  <a:pt x="5636095" y="5057094"/>
                </a:cubicBezTo>
                <a:cubicBezTo>
                  <a:pt x="5589959" y="5101370"/>
                  <a:pt x="5533404" y="5123509"/>
                  <a:pt x="5466431" y="5123509"/>
                </a:cubicBezTo>
                <a:cubicBezTo>
                  <a:pt x="5380855" y="5123509"/>
                  <a:pt x="5314441" y="5097464"/>
                  <a:pt x="5267188" y="5045374"/>
                </a:cubicBezTo>
                <a:cubicBezTo>
                  <a:pt x="5219935" y="4993284"/>
                  <a:pt x="5196309" y="4919614"/>
                  <a:pt x="5196309" y="4824364"/>
                </a:cubicBezTo>
                <a:lnTo>
                  <a:pt x="5196309" y="4378996"/>
                </a:lnTo>
                <a:cubicBezTo>
                  <a:pt x="5196309" y="4283746"/>
                  <a:pt x="5219935" y="4209890"/>
                  <a:pt x="5267188" y="4157428"/>
                </a:cubicBezTo>
                <a:cubicBezTo>
                  <a:pt x="5314441" y="4104966"/>
                  <a:pt x="5380855" y="4078735"/>
                  <a:pt x="5466431" y="4078735"/>
                </a:cubicBezTo>
                <a:cubicBezTo>
                  <a:pt x="5510335" y="4078735"/>
                  <a:pt x="5549961" y="4088781"/>
                  <a:pt x="5585308" y="4108873"/>
                </a:cubicBezTo>
                <a:cubicBezTo>
                  <a:pt x="5620655" y="4128965"/>
                  <a:pt x="5650792" y="4157800"/>
                  <a:pt x="5675721" y="4195379"/>
                </a:cubicBezTo>
                <a:cubicBezTo>
                  <a:pt x="5700650" y="4232959"/>
                  <a:pt x="5719067" y="4278909"/>
                  <a:pt x="5730973" y="4333231"/>
                </a:cubicBezTo>
                <a:lnTo>
                  <a:pt x="6047977" y="4333231"/>
                </a:lnTo>
                <a:cubicBezTo>
                  <a:pt x="6027885" y="4214169"/>
                  <a:pt x="5991609" y="4112966"/>
                  <a:pt x="5939147" y="4029622"/>
                </a:cubicBezTo>
                <a:cubicBezTo>
                  <a:pt x="5886685" y="3946278"/>
                  <a:pt x="5820456" y="3882654"/>
                  <a:pt x="5740461" y="3838750"/>
                </a:cubicBezTo>
                <a:cubicBezTo>
                  <a:pt x="5660466" y="3794846"/>
                  <a:pt x="5569123" y="3772893"/>
                  <a:pt x="5466431" y="3772893"/>
                </a:cubicBezTo>
                <a:close/>
                <a:moveTo>
                  <a:pt x="0" y="0"/>
                </a:moveTo>
                <a:lnTo>
                  <a:pt x="13895294" y="0"/>
                </a:lnTo>
                <a:lnTo>
                  <a:pt x="13895294" y="9233647"/>
                </a:lnTo>
                <a:lnTo>
                  <a:pt x="0" y="9233647"/>
                </a:lnTo>
                <a:close/>
              </a:path>
            </a:pathLst>
          </a:cu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39;p26"/>
          <p:cNvSpPr txBox="1"/>
          <p:nvPr/>
        </p:nvSpPr>
        <p:spPr>
          <a:xfrm>
            <a:off x="6939643" y="563336"/>
            <a:ext cx="5143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latin typeface="Arial"/>
                <a:ea typeface="Arial"/>
                <a:cs typeface="Arial"/>
                <a:sym typeface="Arial"/>
              </a:rPr>
              <a:t>AGENDA</a:t>
            </a:r>
            <a:endParaRPr sz="1100"/>
          </a:p>
        </p:txBody>
      </p:sp>
      <p:sp>
        <p:nvSpPr>
          <p:cNvPr id="140" name="Google Shape;140;p26"/>
          <p:cNvSpPr txBox="1"/>
          <p:nvPr/>
        </p:nvSpPr>
        <p:spPr>
          <a:xfrm>
            <a:off x="4232875" y="1451200"/>
            <a:ext cx="4376700" cy="31938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GB" sz="2900">
                <a:solidFill>
                  <a:schemeClr val="dk1"/>
                </a:solidFill>
                <a:latin typeface="Calibri"/>
                <a:ea typeface="Calibri"/>
                <a:cs typeface="Calibri"/>
                <a:sym typeface="Calibri"/>
              </a:rPr>
              <a:t>GAME RULES</a:t>
            </a:r>
            <a:endParaRPr sz="2900">
              <a:solidFill>
                <a:schemeClr val="dk1"/>
              </a:solidFill>
              <a:latin typeface="Calibri"/>
              <a:ea typeface="Calibri"/>
              <a:cs typeface="Calibri"/>
              <a:sym typeface="Calibri"/>
            </a:endParaRPr>
          </a:p>
          <a:p>
            <a:pPr marL="0" marR="0" lvl="0" indent="0" algn="r" rtl="0">
              <a:lnSpc>
                <a:spcPct val="150000"/>
              </a:lnSpc>
              <a:spcBef>
                <a:spcPts val="0"/>
              </a:spcBef>
              <a:spcAft>
                <a:spcPts val="0"/>
              </a:spcAft>
              <a:buNone/>
            </a:pPr>
            <a:r>
              <a:rPr lang="en-GB" sz="2900">
                <a:solidFill>
                  <a:schemeClr val="dk1"/>
                </a:solidFill>
                <a:latin typeface="Calibri"/>
                <a:ea typeface="Calibri"/>
                <a:cs typeface="Calibri"/>
                <a:sym typeface="Calibri"/>
              </a:rPr>
              <a:t>OVERVIEW</a:t>
            </a:r>
            <a:endParaRPr sz="2900">
              <a:solidFill>
                <a:schemeClr val="dk1"/>
              </a:solidFill>
              <a:latin typeface="Calibri"/>
              <a:ea typeface="Calibri"/>
              <a:cs typeface="Calibri"/>
              <a:sym typeface="Calibri"/>
            </a:endParaRPr>
          </a:p>
          <a:p>
            <a:pPr marL="0" marR="0" lvl="0" indent="0" algn="r" rtl="0">
              <a:lnSpc>
                <a:spcPct val="150000"/>
              </a:lnSpc>
              <a:spcBef>
                <a:spcPts val="0"/>
              </a:spcBef>
              <a:spcAft>
                <a:spcPts val="0"/>
              </a:spcAft>
              <a:buNone/>
            </a:pPr>
            <a:r>
              <a:rPr lang="en-GB" sz="2900">
                <a:solidFill>
                  <a:schemeClr val="dk1"/>
                </a:solidFill>
                <a:latin typeface="Calibri"/>
                <a:ea typeface="Calibri"/>
                <a:cs typeface="Calibri"/>
                <a:sym typeface="Calibri"/>
              </a:rPr>
              <a:t>CORE ALGORITHMS</a:t>
            </a:r>
            <a:endParaRPr sz="2900">
              <a:solidFill>
                <a:schemeClr val="dk1"/>
              </a:solidFill>
              <a:latin typeface="Calibri"/>
              <a:ea typeface="Calibri"/>
              <a:cs typeface="Calibri"/>
              <a:sym typeface="Calibri"/>
            </a:endParaRPr>
          </a:p>
          <a:p>
            <a:pPr marL="0" marR="0" lvl="0" indent="0" algn="r" rtl="0">
              <a:lnSpc>
                <a:spcPct val="150000"/>
              </a:lnSpc>
              <a:spcBef>
                <a:spcPts val="0"/>
              </a:spcBef>
              <a:spcAft>
                <a:spcPts val="0"/>
              </a:spcAft>
              <a:buNone/>
            </a:pPr>
            <a:r>
              <a:rPr lang="en-GB" sz="2900">
                <a:solidFill>
                  <a:schemeClr val="dk1"/>
                </a:solidFill>
                <a:latin typeface="Calibri"/>
                <a:ea typeface="Calibri"/>
                <a:cs typeface="Calibri"/>
                <a:sym typeface="Calibri"/>
              </a:rPr>
              <a:t>CORE DATA STRUCTURES</a:t>
            </a:r>
            <a:endParaRPr sz="2900">
              <a:solidFill>
                <a:schemeClr val="dk1"/>
              </a:solidFill>
              <a:latin typeface="Calibri"/>
              <a:ea typeface="Calibri"/>
              <a:cs typeface="Calibri"/>
              <a:sym typeface="Calibri"/>
            </a:endParaRPr>
          </a:p>
          <a:p>
            <a:pPr marL="0" marR="0" lvl="0" indent="0" algn="r" rtl="0">
              <a:lnSpc>
                <a:spcPct val="150000"/>
              </a:lnSpc>
              <a:spcBef>
                <a:spcPts val="0"/>
              </a:spcBef>
              <a:spcAft>
                <a:spcPts val="0"/>
              </a:spcAft>
              <a:buNone/>
            </a:pPr>
            <a:r>
              <a:rPr lang="en-GB" sz="2900">
                <a:solidFill>
                  <a:schemeClr val="dk1"/>
                </a:solidFill>
                <a:latin typeface="Calibri"/>
                <a:ea typeface="Calibri"/>
                <a:cs typeface="Calibri"/>
                <a:sym typeface="Calibri"/>
              </a:rPr>
              <a:t>UI &amp; CLI</a:t>
            </a:r>
            <a:endParaRPr sz="29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p:nvPr/>
        </p:nvSpPr>
        <p:spPr>
          <a:xfrm>
            <a:off x="460015" y="329126"/>
            <a:ext cx="5143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latin typeface="Arial"/>
                <a:ea typeface="Arial"/>
                <a:cs typeface="Arial"/>
                <a:sym typeface="Arial"/>
              </a:rPr>
              <a:t>BLACKJACK “21”</a:t>
            </a:r>
            <a:endParaRPr sz="1100"/>
          </a:p>
        </p:txBody>
      </p:sp>
      <p:pic>
        <p:nvPicPr>
          <p:cNvPr id="147" name="Google Shape;147;p27"/>
          <p:cNvPicPr preferRelativeResize="0"/>
          <p:nvPr/>
        </p:nvPicPr>
        <p:blipFill rotWithShape="1">
          <a:blip r:embed="rId3">
            <a:alphaModFix/>
          </a:blip>
          <a:srcRect t="8752" r="85105" b="8752"/>
          <a:stretch/>
        </p:blipFill>
        <p:spPr>
          <a:xfrm>
            <a:off x="7915562" y="-134710"/>
            <a:ext cx="1542026" cy="5671391"/>
          </a:xfrm>
          <a:prstGeom prst="rect">
            <a:avLst/>
          </a:prstGeom>
          <a:noFill/>
          <a:ln>
            <a:noFill/>
          </a:ln>
        </p:spPr>
      </p:pic>
      <p:sp>
        <p:nvSpPr>
          <p:cNvPr id="148" name="Google Shape;148;p27"/>
          <p:cNvSpPr txBox="1"/>
          <p:nvPr/>
        </p:nvSpPr>
        <p:spPr>
          <a:xfrm>
            <a:off x="460014" y="1113358"/>
            <a:ext cx="75213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Most widely played casino-based card game, 2-7 players.</a:t>
            </a:r>
            <a:endParaRPr sz="1100"/>
          </a:p>
          <a:p>
            <a:pPr marL="0" marR="0" lvl="0" indent="0" algn="l" rtl="0">
              <a:spcBef>
                <a:spcPts val="0"/>
              </a:spcBef>
              <a:spcAft>
                <a:spcPts val="0"/>
              </a:spcAft>
              <a:buNone/>
            </a:pPr>
            <a:r>
              <a:rPr lang="en-GB" sz="1800">
                <a:solidFill>
                  <a:schemeClr val="dk1"/>
                </a:solidFill>
                <a:latin typeface="Calibri"/>
                <a:ea typeface="Calibri"/>
                <a:cs typeface="Calibri"/>
                <a:sym typeface="Calibri"/>
              </a:rPr>
              <a:t>The key is to beat the dealer…without surpassing 21!</a:t>
            </a:r>
            <a:endParaRPr sz="11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27"/>
          <p:cNvSpPr txBox="1"/>
          <p:nvPr/>
        </p:nvSpPr>
        <p:spPr>
          <a:xfrm>
            <a:off x="460014" y="2061942"/>
            <a:ext cx="51435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100" b="1">
                <a:solidFill>
                  <a:schemeClr val="dk1"/>
                </a:solidFill>
                <a:latin typeface="Arial"/>
                <a:ea typeface="Arial"/>
                <a:cs typeface="Arial"/>
                <a:sym typeface="Arial"/>
              </a:rPr>
              <a:t>Card Values</a:t>
            </a:r>
            <a:endParaRPr sz="1100"/>
          </a:p>
        </p:txBody>
      </p:sp>
      <p:pic>
        <p:nvPicPr>
          <p:cNvPr id="150" name="Google Shape;150;p27" descr="A card with a heart symbol&#10;&#10;Description automatically generated with medium confidence"/>
          <p:cNvPicPr preferRelativeResize="0"/>
          <p:nvPr/>
        </p:nvPicPr>
        <p:blipFill rotWithShape="1">
          <a:blip r:embed="rId4">
            <a:alphaModFix/>
          </a:blip>
          <a:srcRect/>
          <a:stretch/>
        </p:blipFill>
        <p:spPr>
          <a:xfrm>
            <a:off x="570500" y="2679826"/>
            <a:ext cx="807856" cy="1214608"/>
          </a:xfrm>
          <a:prstGeom prst="rect">
            <a:avLst/>
          </a:prstGeom>
          <a:noFill/>
          <a:ln>
            <a:noFill/>
          </a:ln>
        </p:spPr>
      </p:pic>
      <p:pic>
        <p:nvPicPr>
          <p:cNvPr id="151" name="Google Shape;151;p27" descr="A card with a queen of hearts&#10;&#10;Description automatically generated"/>
          <p:cNvPicPr preferRelativeResize="0"/>
          <p:nvPr/>
        </p:nvPicPr>
        <p:blipFill rotWithShape="1">
          <a:blip r:embed="rId5">
            <a:alphaModFix/>
          </a:blip>
          <a:srcRect/>
          <a:stretch/>
        </p:blipFill>
        <p:spPr>
          <a:xfrm>
            <a:off x="1604849" y="2650930"/>
            <a:ext cx="800279" cy="1214608"/>
          </a:xfrm>
          <a:prstGeom prst="rect">
            <a:avLst/>
          </a:prstGeom>
          <a:noFill/>
          <a:ln>
            <a:noFill/>
          </a:ln>
        </p:spPr>
      </p:pic>
      <p:pic>
        <p:nvPicPr>
          <p:cNvPr id="152" name="Google Shape;152;p27" descr="A card with a heart symbol&#10;&#10;Description automatically generated"/>
          <p:cNvPicPr preferRelativeResize="0"/>
          <p:nvPr/>
        </p:nvPicPr>
        <p:blipFill rotWithShape="1">
          <a:blip r:embed="rId6">
            <a:alphaModFix/>
          </a:blip>
          <a:srcRect/>
          <a:stretch/>
        </p:blipFill>
        <p:spPr>
          <a:xfrm>
            <a:off x="2631623" y="2685190"/>
            <a:ext cx="800279" cy="1212731"/>
          </a:xfrm>
          <a:prstGeom prst="rect">
            <a:avLst/>
          </a:prstGeom>
          <a:noFill/>
          <a:ln>
            <a:noFill/>
          </a:ln>
        </p:spPr>
      </p:pic>
      <p:sp>
        <p:nvSpPr>
          <p:cNvPr id="153" name="Google Shape;153;p27"/>
          <p:cNvSpPr txBox="1"/>
          <p:nvPr/>
        </p:nvSpPr>
        <p:spPr>
          <a:xfrm>
            <a:off x="836966" y="3894434"/>
            <a:ext cx="2751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n</a:t>
            </a:r>
            <a:endParaRPr sz="1600"/>
          </a:p>
        </p:txBody>
      </p:sp>
      <p:sp>
        <p:nvSpPr>
          <p:cNvPr id="154" name="Google Shape;154;p27"/>
          <p:cNvSpPr txBox="1"/>
          <p:nvPr/>
        </p:nvSpPr>
        <p:spPr>
          <a:xfrm>
            <a:off x="1817171" y="3894434"/>
            <a:ext cx="3756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10</a:t>
            </a:r>
            <a:endParaRPr sz="600"/>
          </a:p>
        </p:txBody>
      </p:sp>
      <p:sp>
        <p:nvSpPr>
          <p:cNvPr id="155" name="Google Shape;155;p27"/>
          <p:cNvSpPr txBox="1"/>
          <p:nvPr/>
        </p:nvSpPr>
        <p:spPr>
          <a:xfrm>
            <a:off x="2775154" y="3894434"/>
            <a:ext cx="5133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500" b="1">
                <a:solidFill>
                  <a:schemeClr val="dk1"/>
                </a:solidFill>
                <a:latin typeface="Arial"/>
                <a:ea typeface="Arial"/>
                <a:cs typeface="Arial"/>
                <a:sym typeface="Arial"/>
              </a:rPr>
              <a:t>1|11</a:t>
            </a:r>
            <a:endParaRPr sz="1500"/>
          </a:p>
        </p:txBody>
      </p:sp>
      <p:sp>
        <p:nvSpPr>
          <p:cNvPr id="156" name="Google Shape;156;p27"/>
          <p:cNvSpPr txBox="1"/>
          <p:nvPr/>
        </p:nvSpPr>
        <p:spPr>
          <a:xfrm>
            <a:off x="4675186" y="2504234"/>
            <a:ext cx="1735200" cy="1577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 Aces are either worth 1 or 11, depending on its benefits </a:t>
            </a:r>
            <a:endParaRPr sz="1100"/>
          </a:p>
          <a:p>
            <a:pPr marL="0" marR="0" lvl="0" indent="0" algn="ctr" rtl="0">
              <a:spcBef>
                <a:spcPts val="0"/>
              </a:spcBef>
              <a:spcAft>
                <a:spcPts val="0"/>
              </a:spcAft>
              <a:buNone/>
            </a:pPr>
            <a:r>
              <a:rPr lang="en-GB" sz="1400">
                <a:solidFill>
                  <a:schemeClr val="dk1"/>
                </a:solidFill>
                <a:latin typeface="Calibri"/>
                <a:ea typeface="Calibri"/>
                <a:cs typeface="Calibri"/>
                <a:sym typeface="Calibri"/>
              </a:rPr>
              <a:t>(with regards to hand) </a:t>
            </a:r>
            <a:endParaRPr sz="1100"/>
          </a:p>
          <a:p>
            <a:pPr marL="0" marR="0" lvl="0" indent="0" algn="just" rtl="0">
              <a:spcBef>
                <a:spcPts val="0"/>
              </a:spcBef>
              <a:spcAft>
                <a:spcPts val="0"/>
              </a:spcAft>
              <a:buNone/>
            </a:pPr>
            <a:endParaRPr sz="1400">
              <a:solidFill>
                <a:schemeClr val="dk1"/>
              </a:solidFill>
              <a:latin typeface="Calibri"/>
              <a:ea typeface="Calibri"/>
              <a:cs typeface="Calibri"/>
              <a:sym typeface="Calibri"/>
            </a:endParaRPr>
          </a:p>
        </p:txBody>
      </p:sp>
      <p:pic>
        <p:nvPicPr>
          <p:cNvPr id="157" name="Google Shape;157;p27"/>
          <p:cNvPicPr preferRelativeResize="0"/>
          <p:nvPr/>
        </p:nvPicPr>
        <p:blipFill>
          <a:blip r:embed="rId7">
            <a:alphaModFix/>
          </a:blip>
          <a:stretch>
            <a:fillRect/>
          </a:stretch>
        </p:blipFill>
        <p:spPr>
          <a:xfrm>
            <a:off x="3490949" y="2650940"/>
            <a:ext cx="1276638" cy="14262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p:nvPr/>
        </p:nvSpPr>
        <p:spPr>
          <a:xfrm>
            <a:off x="460015" y="329126"/>
            <a:ext cx="5143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latin typeface="Arial"/>
                <a:ea typeface="Arial"/>
                <a:cs typeface="Arial"/>
                <a:sym typeface="Arial"/>
              </a:rPr>
              <a:t>RULES</a:t>
            </a:r>
            <a:endParaRPr sz="1100"/>
          </a:p>
        </p:txBody>
      </p:sp>
      <p:pic>
        <p:nvPicPr>
          <p:cNvPr id="164" name="Google Shape;164;p28"/>
          <p:cNvPicPr preferRelativeResize="0"/>
          <p:nvPr/>
        </p:nvPicPr>
        <p:blipFill rotWithShape="1">
          <a:blip r:embed="rId3">
            <a:alphaModFix/>
          </a:blip>
          <a:srcRect t="8752" r="85105" b="8752"/>
          <a:stretch/>
        </p:blipFill>
        <p:spPr>
          <a:xfrm>
            <a:off x="7786166" y="-4430665"/>
            <a:ext cx="1542026" cy="5671391"/>
          </a:xfrm>
          <a:prstGeom prst="rect">
            <a:avLst/>
          </a:prstGeom>
          <a:noFill/>
          <a:ln>
            <a:noFill/>
          </a:ln>
        </p:spPr>
      </p:pic>
      <p:sp>
        <p:nvSpPr>
          <p:cNvPr id="165" name="Google Shape;165;p28"/>
          <p:cNvSpPr txBox="1"/>
          <p:nvPr/>
        </p:nvSpPr>
        <p:spPr>
          <a:xfrm>
            <a:off x="460014" y="1113358"/>
            <a:ext cx="7521300" cy="3417000"/>
          </a:xfrm>
          <a:prstGeom prst="rect">
            <a:avLst/>
          </a:prstGeom>
          <a:noFill/>
          <a:ln>
            <a:noFill/>
          </a:ln>
        </p:spPr>
        <p:txBody>
          <a:bodyPr spcFirstLastPara="1" wrap="square" lIns="68575" tIns="34275" rIns="68575" bIns="34275" anchor="t" anchorCtr="0">
            <a:spAutoFit/>
          </a:bodyPr>
          <a:lstStyle/>
          <a:p>
            <a:pPr marL="342900" marR="0" lvl="0" indent="-336550" algn="l" rtl="0">
              <a:lnSpc>
                <a:spcPct val="150000"/>
              </a:lnSpc>
              <a:spcBef>
                <a:spcPts val="0"/>
              </a:spcBef>
              <a:spcAft>
                <a:spcPts val="0"/>
              </a:spcAft>
              <a:buClr>
                <a:schemeClr val="dk1"/>
              </a:buClr>
              <a:buSzPts val="1500"/>
              <a:buFont typeface="Calibri"/>
              <a:buAutoNum type="arabicPeriod"/>
            </a:pPr>
            <a:r>
              <a:rPr lang="en-GB" sz="1500">
                <a:solidFill>
                  <a:schemeClr val="dk1"/>
                </a:solidFill>
                <a:latin typeface="Calibri"/>
                <a:ea typeface="Calibri"/>
                <a:cs typeface="Calibri"/>
                <a:sym typeface="Calibri"/>
              </a:rPr>
              <a:t>Each player, &amp; Dealer, is given 2 cards</a:t>
            </a:r>
            <a:endParaRPr sz="1100"/>
          </a:p>
          <a:p>
            <a:pPr marL="342900" marR="0" lvl="0" indent="-336550" algn="l" rtl="0">
              <a:lnSpc>
                <a:spcPct val="150000"/>
              </a:lnSpc>
              <a:spcBef>
                <a:spcPts val="0"/>
              </a:spcBef>
              <a:spcAft>
                <a:spcPts val="0"/>
              </a:spcAft>
              <a:buClr>
                <a:schemeClr val="dk1"/>
              </a:buClr>
              <a:buSzPts val="1500"/>
              <a:buFont typeface="Calibri"/>
              <a:buAutoNum type="arabicPeriod"/>
            </a:pPr>
            <a:r>
              <a:rPr lang="en-GB" sz="1500">
                <a:solidFill>
                  <a:schemeClr val="dk1"/>
                </a:solidFill>
                <a:latin typeface="Calibri"/>
                <a:ea typeface="Calibri"/>
                <a:cs typeface="Calibri"/>
                <a:sym typeface="Calibri"/>
              </a:rPr>
              <a:t>Players take turns deciding whether to </a:t>
            </a:r>
            <a:r>
              <a:rPr lang="en-GB" sz="1500" i="1">
                <a:solidFill>
                  <a:schemeClr val="dk1"/>
                </a:solidFill>
                <a:latin typeface="Calibri"/>
                <a:ea typeface="Calibri"/>
                <a:cs typeface="Calibri"/>
                <a:sym typeface="Calibri"/>
              </a:rPr>
              <a:t>hit</a:t>
            </a:r>
            <a:r>
              <a:rPr lang="en-GB" sz="1500">
                <a:solidFill>
                  <a:schemeClr val="dk1"/>
                </a:solidFill>
                <a:latin typeface="Calibri"/>
                <a:ea typeface="Calibri"/>
                <a:cs typeface="Calibri"/>
                <a:sym typeface="Calibri"/>
              </a:rPr>
              <a:t> or </a:t>
            </a:r>
            <a:r>
              <a:rPr lang="en-GB" sz="1500" i="1">
                <a:solidFill>
                  <a:schemeClr val="dk1"/>
                </a:solidFill>
                <a:latin typeface="Calibri"/>
                <a:ea typeface="Calibri"/>
                <a:cs typeface="Calibri"/>
                <a:sym typeface="Calibri"/>
              </a:rPr>
              <a:t>stand</a:t>
            </a:r>
            <a:r>
              <a:rPr lang="en-GB" sz="1500">
                <a:solidFill>
                  <a:schemeClr val="dk1"/>
                </a:solidFill>
                <a:latin typeface="Calibri"/>
                <a:ea typeface="Calibri"/>
                <a:cs typeface="Calibri"/>
                <a:sym typeface="Calibri"/>
              </a:rPr>
              <a:t> </a:t>
            </a:r>
            <a:endParaRPr sz="1100"/>
          </a:p>
          <a:p>
            <a:pPr marL="342900" marR="0" lvl="0" indent="-336550" algn="l" rtl="0">
              <a:lnSpc>
                <a:spcPct val="150000"/>
              </a:lnSpc>
              <a:spcBef>
                <a:spcPts val="0"/>
              </a:spcBef>
              <a:spcAft>
                <a:spcPts val="0"/>
              </a:spcAft>
              <a:buClr>
                <a:schemeClr val="dk1"/>
              </a:buClr>
              <a:buSzPts val="1500"/>
              <a:buFont typeface="Calibri"/>
              <a:buAutoNum type="arabicPeriod"/>
            </a:pPr>
            <a:r>
              <a:rPr lang="en-GB" sz="1500">
                <a:solidFill>
                  <a:schemeClr val="dk1"/>
                </a:solidFill>
                <a:latin typeface="Calibri"/>
                <a:ea typeface="Calibri"/>
                <a:cs typeface="Calibri"/>
                <a:sym typeface="Calibri"/>
              </a:rPr>
              <a:t>Players can continue to </a:t>
            </a:r>
            <a:r>
              <a:rPr lang="en-GB" sz="1500" i="1">
                <a:solidFill>
                  <a:schemeClr val="dk1"/>
                </a:solidFill>
                <a:latin typeface="Calibri"/>
                <a:ea typeface="Calibri"/>
                <a:cs typeface="Calibri"/>
                <a:sym typeface="Calibri"/>
              </a:rPr>
              <a:t>hit</a:t>
            </a:r>
            <a:r>
              <a:rPr lang="en-GB" sz="1500">
                <a:solidFill>
                  <a:schemeClr val="dk1"/>
                </a:solidFill>
                <a:latin typeface="Calibri"/>
                <a:ea typeface="Calibri"/>
                <a:cs typeface="Calibri"/>
                <a:sym typeface="Calibri"/>
              </a:rPr>
              <a:t> as many times as they want, but if total value of hand &gt; 21 = round lost</a:t>
            </a:r>
            <a:endParaRPr sz="1100"/>
          </a:p>
          <a:p>
            <a:pPr marL="342900" marR="0" lvl="0" indent="-336550" algn="l" rtl="0">
              <a:lnSpc>
                <a:spcPct val="150000"/>
              </a:lnSpc>
              <a:spcBef>
                <a:spcPts val="0"/>
              </a:spcBef>
              <a:spcAft>
                <a:spcPts val="0"/>
              </a:spcAft>
              <a:buClr>
                <a:schemeClr val="dk1"/>
              </a:buClr>
              <a:buSzPts val="1500"/>
              <a:buFont typeface="Calibri"/>
              <a:buAutoNum type="arabicPeriod"/>
            </a:pPr>
            <a:r>
              <a:rPr lang="en-GB" sz="1500">
                <a:solidFill>
                  <a:schemeClr val="dk1"/>
                </a:solidFill>
                <a:latin typeface="Calibri"/>
                <a:ea typeface="Calibri"/>
                <a:cs typeface="Calibri"/>
                <a:sym typeface="Calibri"/>
              </a:rPr>
              <a:t>Once all players completed a turn, the dealer reveals the </a:t>
            </a:r>
            <a:r>
              <a:rPr lang="en-GB" sz="1500" i="1">
                <a:solidFill>
                  <a:schemeClr val="dk1"/>
                </a:solidFill>
                <a:latin typeface="Calibri"/>
                <a:ea typeface="Calibri"/>
                <a:cs typeface="Calibri"/>
                <a:sym typeface="Calibri"/>
              </a:rPr>
              <a:t>hole</a:t>
            </a:r>
            <a:r>
              <a:rPr lang="en-GB" sz="1500">
                <a:solidFill>
                  <a:schemeClr val="dk1"/>
                </a:solidFill>
                <a:latin typeface="Calibri"/>
                <a:ea typeface="Calibri"/>
                <a:cs typeface="Calibri"/>
                <a:sym typeface="Calibri"/>
              </a:rPr>
              <a:t> card</a:t>
            </a:r>
            <a:endParaRPr sz="1100"/>
          </a:p>
          <a:p>
            <a:pPr marL="342900" marR="0" lvl="0" indent="-336550" algn="l" rtl="0">
              <a:lnSpc>
                <a:spcPct val="150000"/>
              </a:lnSpc>
              <a:spcBef>
                <a:spcPts val="0"/>
              </a:spcBef>
              <a:spcAft>
                <a:spcPts val="0"/>
              </a:spcAft>
              <a:buClr>
                <a:schemeClr val="dk1"/>
              </a:buClr>
              <a:buSzPts val="1500"/>
              <a:buFont typeface="Calibri"/>
              <a:buAutoNum type="arabicPeriod"/>
            </a:pPr>
            <a:r>
              <a:rPr lang="en-GB" sz="1500">
                <a:solidFill>
                  <a:schemeClr val="dk1"/>
                </a:solidFill>
                <a:latin typeface="Calibri"/>
                <a:ea typeface="Calibri"/>
                <a:cs typeface="Calibri"/>
                <a:sym typeface="Calibri"/>
              </a:rPr>
              <a:t>The dealer must </a:t>
            </a:r>
            <a:r>
              <a:rPr lang="en-GB" sz="1500" i="1">
                <a:solidFill>
                  <a:schemeClr val="dk1"/>
                </a:solidFill>
                <a:latin typeface="Calibri"/>
                <a:ea typeface="Calibri"/>
                <a:cs typeface="Calibri"/>
                <a:sym typeface="Calibri"/>
              </a:rPr>
              <a:t>hit</a:t>
            </a:r>
            <a:r>
              <a:rPr lang="en-GB" sz="1500">
                <a:solidFill>
                  <a:schemeClr val="dk1"/>
                </a:solidFill>
                <a:latin typeface="Calibri"/>
                <a:ea typeface="Calibri"/>
                <a:cs typeface="Calibri"/>
                <a:sym typeface="Calibri"/>
              </a:rPr>
              <a:t> until their hand totals += 17 (if the dealer </a:t>
            </a:r>
            <a:r>
              <a:rPr lang="en-GB" sz="1500" i="1">
                <a:solidFill>
                  <a:schemeClr val="dk1"/>
                </a:solidFill>
                <a:latin typeface="Calibri"/>
                <a:ea typeface="Calibri"/>
                <a:cs typeface="Calibri"/>
                <a:sym typeface="Calibri"/>
              </a:rPr>
              <a:t>busts</a:t>
            </a:r>
            <a:r>
              <a:rPr lang="en-GB" sz="1500">
                <a:solidFill>
                  <a:schemeClr val="dk1"/>
                </a:solidFill>
                <a:latin typeface="Calibri"/>
                <a:ea typeface="Calibri"/>
                <a:cs typeface="Calibri"/>
                <a:sym typeface="Calibri"/>
              </a:rPr>
              <a:t>, all remaining players win)</a:t>
            </a:r>
            <a:endParaRPr sz="1100"/>
          </a:p>
          <a:p>
            <a:pPr marL="342900" marR="0" lvl="0" indent="-336550" algn="l" rtl="0">
              <a:lnSpc>
                <a:spcPct val="150000"/>
              </a:lnSpc>
              <a:spcBef>
                <a:spcPts val="0"/>
              </a:spcBef>
              <a:spcAft>
                <a:spcPts val="0"/>
              </a:spcAft>
              <a:buClr>
                <a:schemeClr val="dk1"/>
              </a:buClr>
              <a:buSzPts val="1500"/>
              <a:buFont typeface="Calibri"/>
              <a:buAutoNum type="arabicPeriod"/>
            </a:pPr>
            <a:r>
              <a:rPr lang="en-GB" sz="1500">
                <a:solidFill>
                  <a:schemeClr val="dk1"/>
                </a:solidFill>
                <a:latin typeface="Calibri"/>
                <a:ea typeface="Calibri"/>
                <a:cs typeface="Calibri"/>
                <a:sym typeface="Calibri"/>
              </a:rPr>
              <a:t>If the dealer doesn’t bust, the player's hands are compared to the dealer's. The player with a hand value closer to 21 without going over wins</a:t>
            </a:r>
            <a:endParaRPr sz="1500">
              <a:solidFill>
                <a:schemeClr val="dk1"/>
              </a:solidFill>
              <a:latin typeface="Calibri"/>
              <a:ea typeface="Calibri"/>
              <a:cs typeface="Calibri"/>
              <a:sym typeface="Calibri"/>
            </a:endParaRPr>
          </a:p>
          <a:p>
            <a:pPr marL="342900" marR="0" lvl="0" indent="-336550" algn="l" rtl="0">
              <a:lnSpc>
                <a:spcPct val="150000"/>
              </a:lnSpc>
              <a:spcBef>
                <a:spcPts val="0"/>
              </a:spcBef>
              <a:spcAft>
                <a:spcPts val="0"/>
              </a:spcAft>
              <a:buClr>
                <a:schemeClr val="dk1"/>
              </a:buClr>
              <a:buSzPts val="1500"/>
              <a:buFont typeface="Calibri"/>
              <a:buAutoNum type="arabicPeriod"/>
            </a:pPr>
            <a:r>
              <a:rPr lang="en-GB" sz="1500">
                <a:solidFill>
                  <a:schemeClr val="dk1"/>
                </a:solidFill>
                <a:latin typeface="Calibri"/>
                <a:ea typeface="Calibri"/>
                <a:cs typeface="Calibri"/>
                <a:sym typeface="Calibri"/>
              </a:rPr>
              <a:t>We simplify the rules for a Dealer VS. Player setup</a:t>
            </a:r>
            <a:endParaRPr sz="1500">
              <a:solidFill>
                <a:schemeClr val="dk1"/>
              </a:solidFill>
              <a:latin typeface="Calibri"/>
              <a:ea typeface="Calibri"/>
              <a:cs typeface="Calibri"/>
              <a:sym typeface="Calibri"/>
            </a:endParaRPr>
          </a:p>
        </p:txBody>
      </p:sp>
      <p:pic>
        <p:nvPicPr>
          <p:cNvPr id="166" name="Google Shape;166;p28"/>
          <p:cNvPicPr preferRelativeResize="0"/>
          <p:nvPr/>
        </p:nvPicPr>
        <p:blipFill rotWithShape="1">
          <a:blip r:embed="rId3">
            <a:alphaModFix/>
          </a:blip>
          <a:srcRect t="8752" r="85105" b="8752"/>
          <a:stretch/>
        </p:blipFill>
        <p:spPr>
          <a:xfrm rot="-5400000">
            <a:off x="852463" y="2749689"/>
            <a:ext cx="1542026" cy="56713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p:nvPr/>
        </p:nvSpPr>
        <p:spPr>
          <a:xfrm>
            <a:off x="460015" y="329126"/>
            <a:ext cx="5143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latin typeface="Arial"/>
                <a:ea typeface="Arial"/>
                <a:cs typeface="Arial"/>
                <a:sym typeface="Arial"/>
              </a:rPr>
              <a:t>BLACKJACK VIA CODE</a:t>
            </a:r>
            <a:endParaRPr sz="1100"/>
          </a:p>
        </p:txBody>
      </p:sp>
      <p:sp>
        <p:nvSpPr>
          <p:cNvPr id="173" name="Google Shape;173;p29"/>
          <p:cNvSpPr txBox="1"/>
          <p:nvPr/>
        </p:nvSpPr>
        <p:spPr>
          <a:xfrm>
            <a:off x="460014" y="1113358"/>
            <a:ext cx="7521300" cy="394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Implementation through multiple functions</a:t>
            </a:r>
            <a:endParaRPr sz="1100"/>
          </a:p>
          <a:p>
            <a:pPr marL="342900" marR="0" lvl="1"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342900" marR="0" lvl="1" indent="0" algn="l" rtl="0">
              <a:spcBef>
                <a:spcPts val="0"/>
              </a:spcBef>
              <a:spcAft>
                <a:spcPts val="0"/>
              </a:spcAft>
              <a:buNone/>
            </a:pPr>
            <a:r>
              <a:rPr lang="en-GB" sz="1800" b="0" i="1" u="none" strike="noStrike" cap="none">
                <a:solidFill>
                  <a:schemeClr val="dk1"/>
                </a:solidFill>
                <a:latin typeface="Calibri"/>
                <a:ea typeface="Calibri"/>
                <a:cs typeface="Calibri"/>
                <a:sym typeface="Calibri"/>
              </a:rPr>
              <a:t>CalculateHandValue( )</a:t>
            </a:r>
            <a:endParaRPr sz="1100"/>
          </a:p>
          <a:p>
            <a:pPr marL="342900" marR="0" lvl="1" indent="0" algn="l" rtl="0">
              <a:spcBef>
                <a:spcPts val="0"/>
              </a:spcBef>
              <a:spcAft>
                <a:spcPts val="0"/>
              </a:spcAft>
              <a:buNone/>
            </a:pPr>
            <a:r>
              <a:rPr lang="en-GB" sz="1800" b="0" i="1" u="none" strike="noStrike" cap="none">
                <a:solidFill>
                  <a:schemeClr val="dk1"/>
                </a:solidFill>
                <a:latin typeface="Calibri"/>
                <a:ea typeface="Calibri"/>
                <a:cs typeface="Calibri"/>
                <a:sym typeface="Calibri"/>
              </a:rPr>
              <a:t>CalculateHandValueR( )</a:t>
            </a:r>
            <a:endParaRPr sz="1100"/>
          </a:p>
          <a:p>
            <a:pPr marL="342900" marR="0" lvl="1" indent="0" algn="l" rtl="0">
              <a:spcBef>
                <a:spcPts val="0"/>
              </a:spcBef>
              <a:spcAft>
                <a:spcPts val="0"/>
              </a:spcAft>
              <a:buNone/>
            </a:pPr>
            <a:r>
              <a:rPr lang="en-GB" sz="1800" b="0" i="1" u="none" strike="noStrike" cap="none">
                <a:solidFill>
                  <a:schemeClr val="dk1"/>
                </a:solidFill>
                <a:latin typeface="Calibri"/>
                <a:ea typeface="Calibri"/>
                <a:cs typeface="Calibri"/>
                <a:sym typeface="Calibri"/>
              </a:rPr>
              <a:t>ShuffleDeck( )</a:t>
            </a:r>
            <a:endParaRPr sz="1100"/>
          </a:p>
          <a:p>
            <a:pPr marL="342900" marR="0" lvl="1" indent="0" algn="l" rtl="0">
              <a:spcBef>
                <a:spcPts val="0"/>
              </a:spcBef>
              <a:spcAft>
                <a:spcPts val="0"/>
              </a:spcAft>
              <a:buNone/>
            </a:pPr>
            <a:r>
              <a:rPr lang="en-GB" sz="1800" b="0" i="1" u="none" strike="noStrike" cap="none">
                <a:solidFill>
                  <a:schemeClr val="dk1"/>
                </a:solidFill>
                <a:latin typeface="Calibri"/>
                <a:ea typeface="Calibri"/>
                <a:cs typeface="Calibri"/>
                <a:sym typeface="Calibri"/>
              </a:rPr>
              <a:t>DealCard( )</a:t>
            </a:r>
            <a:endParaRPr sz="1100"/>
          </a:p>
          <a:p>
            <a:pPr marL="342900" marR="0" lvl="1" indent="0" algn="l" rtl="0">
              <a:spcBef>
                <a:spcPts val="0"/>
              </a:spcBef>
              <a:spcAft>
                <a:spcPts val="0"/>
              </a:spcAft>
              <a:buNone/>
            </a:pPr>
            <a:r>
              <a:rPr lang="en-GB" sz="1800" b="0" i="1" u="none" strike="noStrike" cap="none">
                <a:solidFill>
                  <a:schemeClr val="dk1"/>
                </a:solidFill>
                <a:latin typeface="Calibri"/>
                <a:ea typeface="Calibri"/>
                <a:cs typeface="Calibri"/>
                <a:sym typeface="Calibri"/>
              </a:rPr>
              <a:t>DealHand( )</a:t>
            </a:r>
            <a:endParaRPr sz="1100"/>
          </a:p>
          <a:p>
            <a:pPr marL="342900" marR="0" lvl="1" indent="0" algn="l" rtl="0">
              <a:spcBef>
                <a:spcPts val="0"/>
              </a:spcBef>
              <a:spcAft>
                <a:spcPts val="0"/>
              </a:spcAft>
              <a:buNone/>
            </a:pPr>
            <a:r>
              <a:rPr lang="en-GB" sz="1800" b="0" i="1" u="none" strike="noStrike" cap="none">
                <a:solidFill>
                  <a:schemeClr val="dk1"/>
                </a:solidFill>
                <a:latin typeface="Calibri"/>
                <a:ea typeface="Calibri"/>
                <a:cs typeface="Calibri"/>
                <a:sym typeface="Calibri"/>
              </a:rPr>
              <a:t>main( )</a:t>
            </a:r>
            <a:endParaRPr sz="1100"/>
          </a:p>
          <a:p>
            <a:pPr marL="342900" marR="0" lvl="1" indent="0" algn="l" rtl="0">
              <a:spcBef>
                <a:spcPts val="0"/>
              </a:spcBef>
              <a:spcAft>
                <a:spcPts val="0"/>
              </a:spcAft>
              <a:buNone/>
            </a:pPr>
            <a:r>
              <a:rPr lang="en-GB" sz="1800" b="0" i="1" u="none" strike="noStrike" cap="none">
                <a:solidFill>
                  <a:schemeClr val="dk1"/>
                </a:solidFill>
                <a:latin typeface="Calibri"/>
                <a:ea typeface="Calibri"/>
                <a:cs typeface="Calibri"/>
                <a:sym typeface="Calibri"/>
              </a:rPr>
              <a:t>winner( )</a:t>
            </a:r>
            <a:endParaRPr sz="1100"/>
          </a:p>
          <a:p>
            <a:pPr marL="342900" marR="0" lvl="1" indent="0" algn="l" rtl="0">
              <a:spcBef>
                <a:spcPts val="0"/>
              </a:spcBef>
              <a:spcAft>
                <a:spcPts val="0"/>
              </a:spcAft>
              <a:buNone/>
            </a:pPr>
            <a:r>
              <a:rPr lang="en-GB" sz="1800" b="0" i="1" u="none" strike="noStrike" cap="none">
                <a:solidFill>
                  <a:schemeClr val="dk1"/>
                </a:solidFill>
                <a:latin typeface="Calibri"/>
                <a:ea typeface="Calibri"/>
                <a:cs typeface="Calibri"/>
                <a:sym typeface="Calibri"/>
              </a:rPr>
              <a:t>ideal_cards( )</a:t>
            </a:r>
            <a:endParaRPr sz="1100"/>
          </a:p>
          <a:p>
            <a:pPr marL="342900" marR="0" lvl="1" indent="0" algn="l" rtl="0">
              <a:spcBef>
                <a:spcPts val="0"/>
              </a:spcBef>
              <a:spcAft>
                <a:spcPts val="0"/>
              </a:spcAft>
              <a:buNone/>
            </a:pPr>
            <a:r>
              <a:rPr lang="en-GB" sz="1800" b="0" i="1" u="none" strike="noStrike" cap="none">
                <a:solidFill>
                  <a:schemeClr val="dk1"/>
                </a:solidFill>
                <a:latin typeface="Calibri"/>
                <a:ea typeface="Calibri"/>
                <a:cs typeface="Calibri"/>
                <a:sym typeface="Calibri"/>
              </a:rPr>
              <a:t>probability_of_card( )</a:t>
            </a:r>
            <a:endParaRPr sz="1100"/>
          </a:p>
          <a:p>
            <a:pPr marL="342900" marR="0" lvl="1" indent="0" algn="l" rtl="0">
              <a:spcBef>
                <a:spcPts val="0"/>
              </a:spcBef>
              <a:spcAft>
                <a:spcPts val="0"/>
              </a:spcAft>
              <a:buNone/>
            </a:pPr>
            <a:r>
              <a:rPr lang="en-GB" sz="1800" b="0" i="1" u="none" strike="noStrike" cap="none">
                <a:solidFill>
                  <a:schemeClr val="dk1"/>
                </a:solidFill>
                <a:latin typeface="Calibri"/>
                <a:ea typeface="Calibri"/>
                <a:cs typeface="Calibri"/>
                <a:sym typeface="Calibri"/>
              </a:rPr>
              <a:t>DealerAI( )</a:t>
            </a:r>
            <a:endParaRPr sz="1100"/>
          </a:p>
          <a:p>
            <a:pPr marL="342900" marR="0" lvl="1" indent="0" algn="l" rtl="0">
              <a:spcBef>
                <a:spcPts val="0"/>
              </a:spcBef>
              <a:spcAft>
                <a:spcPts val="0"/>
              </a:spcAft>
              <a:buNone/>
            </a:pPr>
            <a:r>
              <a:rPr lang="en-GB" sz="1800" b="0" i="1" u="none" strike="noStrike" cap="none">
                <a:solidFill>
                  <a:schemeClr val="dk1"/>
                </a:solidFill>
                <a:latin typeface="Calibri"/>
                <a:ea typeface="Calibri"/>
                <a:cs typeface="Calibri"/>
                <a:sym typeface="Calibri"/>
              </a:rPr>
              <a:t>main_cli( )</a:t>
            </a:r>
            <a:endParaRPr sz="1100"/>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4" name="Google Shape;174;p29"/>
          <p:cNvPicPr preferRelativeResize="0"/>
          <p:nvPr/>
        </p:nvPicPr>
        <p:blipFill rotWithShape="1">
          <a:blip r:embed="rId3">
            <a:alphaModFix/>
          </a:blip>
          <a:srcRect l="25403" r="65547" b="88672"/>
          <a:stretch/>
        </p:blipFill>
        <p:spPr>
          <a:xfrm>
            <a:off x="8203721" y="-133546"/>
            <a:ext cx="750498" cy="623929"/>
          </a:xfrm>
          <a:custGeom>
            <a:avLst/>
            <a:gdLst/>
            <a:ahLst/>
            <a:cxnLst/>
            <a:rect l="l" t="t" r="r" b="b"/>
            <a:pathLst>
              <a:path w="1000664" h="831905" extrusionOk="0">
                <a:moveTo>
                  <a:pt x="200292" y="0"/>
                </a:moveTo>
                <a:lnTo>
                  <a:pt x="800372" y="0"/>
                </a:lnTo>
                <a:lnTo>
                  <a:pt x="1000664" y="400585"/>
                </a:lnTo>
                <a:lnTo>
                  <a:pt x="785004" y="831905"/>
                </a:lnTo>
                <a:lnTo>
                  <a:pt x="215660" y="831905"/>
                </a:lnTo>
                <a:lnTo>
                  <a:pt x="0" y="400585"/>
                </a:lnTo>
                <a:lnTo>
                  <a:pt x="200292" y="0"/>
                </a:lnTo>
                <a:close/>
              </a:path>
            </a:pathLst>
          </a:custGeom>
          <a:noFill/>
          <a:ln>
            <a:noFill/>
          </a:ln>
        </p:spPr>
      </p:pic>
      <p:pic>
        <p:nvPicPr>
          <p:cNvPr id="175" name="Google Shape;175;p29"/>
          <p:cNvPicPr preferRelativeResize="0"/>
          <p:nvPr/>
        </p:nvPicPr>
        <p:blipFill rotWithShape="1">
          <a:blip r:embed="rId3">
            <a:alphaModFix/>
          </a:blip>
          <a:srcRect l="16355" t="5454" r="74596" b="82799"/>
          <a:stretch/>
        </p:blipFill>
        <p:spPr>
          <a:xfrm>
            <a:off x="7453223" y="166893"/>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76" name="Google Shape;176;p29"/>
          <p:cNvPicPr preferRelativeResize="0"/>
          <p:nvPr/>
        </p:nvPicPr>
        <p:blipFill rotWithShape="1">
          <a:blip r:embed="rId3">
            <a:alphaModFix/>
          </a:blip>
          <a:srcRect l="24824" t="14035" r="66128" b="74217"/>
          <a:stretch/>
        </p:blipFill>
        <p:spPr>
          <a:xfrm>
            <a:off x="8155648" y="639501"/>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77" name="Google Shape;177;p29"/>
          <p:cNvPicPr preferRelativeResize="0"/>
          <p:nvPr/>
        </p:nvPicPr>
        <p:blipFill rotWithShape="1">
          <a:blip r:embed="rId3">
            <a:alphaModFix/>
          </a:blip>
          <a:srcRect l="16355" t="19478" r="74596" b="68775"/>
          <a:stretch/>
        </p:blipFill>
        <p:spPr>
          <a:xfrm>
            <a:off x="7453223" y="939268"/>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78" name="Google Shape;178;p29"/>
          <p:cNvPicPr preferRelativeResize="0"/>
          <p:nvPr/>
        </p:nvPicPr>
        <p:blipFill rotWithShape="1">
          <a:blip r:embed="rId3">
            <a:alphaModFix/>
          </a:blip>
          <a:srcRect l="33960" t="21754" r="56991" b="66498"/>
          <a:stretch/>
        </p:blipFill>
        <p:spPr>
          <a:xfrm>
            <a:off x="8913517" y="1064661"/>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79" name="Google Shape;179;p29"/>
          <p:cNvPicPr preferRelativeResize="0"/>
          <p:nvPr/>
        </p:nvPicPr>
        <p:blipFill rotWithShape="1">
          <a:blip r:embed="rId3">
            <a:alphaModFix/>
          </a:blip>
          <a:srcRect l="7307" t="25351" r="83644" b="62902"/>
          <a:stretch/>
        </p:blipFill>
        <p:spPr>
          <a:xfrm>
            <a:off x="6702724" y="1262759"/>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80" name="Google Shape;180;p29"/>
          <p:cNvPicPr preferRelativeResize="0"/>
          <p:nvPr/>
        </p:nvPicPr>
        <p:blipFill rotWithShape="1">
          <a:blip r:embed="rId3">
            <a:alphaModFix/>
          </a:blip>
          <a:srcRect l="24912" t="27626" r="66039" b="60626"/>
          <a:stretch/>
        </p:blipFill>
        <p:spPr>
          <a:xfrm>
            <a:off x="8163019" y="1388152"/>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81" name="Google Shape;181;p29"/>
          <p:cNvPicPr preferRelativeResize="0"/>
          <p:nvPr/>
        </p:nvPicPr>
        <p:blipFill rotWithShape="1">
          <a:blip r:embed="rId3">
            <a:alphaModFix/>
          </a:blip>
          <a:srcRect l="15775" t="33931" r="75175" b="54321"/>
          <a:stretch/>
        </p:blipFill>
        <p:spPr>
          <a:xfrm>
            <a:off x="7405150" y="1735367"/>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82" name="Google Shape;182;p29"/>
          <p:cNvPicPr preferRelativeResize="0"/>
          <p:nvPr/>
        </p:nvPicPr>
        <p:blipFill rotWithShape="1">
          <a:blip r:embed="rId3">
            <a:alphaModFix/>
          </a:blip>
          <a:srcRect l="33380" t="36208" r="57569" b="52045"/>
          <a:stretch/>
        </p:blipFill>
        <p:spPr>
          <a:xfrm>
            <a:off x="8865444" y="1860760"/>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83" name="Google Shape;183;p29"/>
          <p:cNvPicPr preferRelativeResize="0"/>
          <p:nvPr/>
        </p:nvPicPr>
        <p:blipFill rotWithShape="1">
          <a:blip r:embed="rId3">
            <a:alphaModFix/>
          </a:blip>
          <a:srcRect l="24912" t="42848" r="66039" b="45404"/>
          <a:stretch/>
        </p:blipFill>
        <p:spPr>
          <a:xfrm>
            <a:off x="8163019" y="2226495"/>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84" name="Google Shape;184;p29"/>
          <p:cNvPicPr preferRelativeResize="0"/>
          <p:nvPr/>
        </p:nvPicPr>
        <p:blipFill rotWithShape="1">
          <a:blip r:embed="rId3">
            <a:alphaModFix/>
          </a:blip>
          <a:srcRect l="15863" t="48720" r="75087" b="39532"/>
          <a:stretch/>
        </p:blipFill>
        <p:spPr>
          <a:xfrm>
            <a:off x="7412521" y="2549986"/>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85" name="Google Shape;185;p29"/>
          <p:cNvPicPr preferRelativeResize="0"/>
          <p:nvPr/>
        </p:nvPicPr>
        <p:blipFill rotWithShape="1">
          <a:blip r:embed="rId3">
            <a:alphaModFix/>
          </a:blip>
          <a:srcRect l="32801" t="50278" r="58150" b="37974"/>
          <a:stretch/>
        </p:blipFill>
        <p:spPr>
          <a:xfrm>
            <a:off x="8817371" y="2635760"/>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86" name="Google Shape;186;p29"/>
          <p:cNvPicPr preferRelativeResize="0"/>
          <p:nvPr/>
        </p:nvPicPr>
        <p:blipFill rotWithShape="1">
          <a:blip r:embed="rId3">
            <a:alphaModFix/>
          </a:blip>
          <a:srcRect l="24332" t="57301" r="66619" b="30952"/>
          <a:stretch/>
        </p:blipFill>
        <p:spPr>
          <a:xfrm>
            <a:off x="8114946" y="3022594"/>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87" name="Google Shape;187;p29"/>
          <p:cNvPicPr preferRelativeResize="0"/>
          <p:nvPr/>
        </p:nvPicPr>
        <p:blipFill rotWithShape="1">
          <a:blip r:embed="rId3">
            <a:alphaModFix/>
          </a:blip>
          <a:srcRect l="32801" t="63813" r="58150" b="24439"/>
          <a:stretch/>
        </p:blipFill>
        <p:spPr>
          <a:xfrm>
            <a:off x="8817371" y="3381240"/>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88" name="Google Shape;188;p29"/>
          <p:cNvPicPr preferRelativeResize="0"/>
          <p:nvPr/>
        </p:nvPicPr>
        <p:blipFill rotWithShape="1">
          <a:blip r:embed="rId3">
            <a:alphaModFix/>
          </a:blip>
          <a:srcRect l="24355" t="71474" r="66596" b="16779"/>
          <a:stretch/>
        </p:blipFill>
        <p:spPr>
          <a:xfrm>
            <a:off x="8116748" y="3803229"/>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89" name="Google Shape;189;p29"/>
          <p:cNvPicPr preferRelativeResize="0"/>
          <p:nvPr/>
        </p:nvPicPr>
        <p:blipFill rotWithShape="1">
          <a:blip r:embed="rId3">
            <a:alphaModFix/>
          </a:blip>
          <a:srcRect l="15306" t="77347" r="75644" b="10906"/>
          <a:stretch/>
        </p:blipFill>
        <p:spPr>
          <a:xfrm>
            <a:off x="7366250" y="4126720"/>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90" name="Google Shape;190;p29"/>
          <p:cNvPicPr preferRelativeResize="0"/>
          <p:nvPr/>
        </p:nvPicPr>
        <p:blipFill rotWithShape="1">
          <a:blip r:embed="rId3">
            <a:alphaModFix/>
          </a:blip>
          <a:srcRect l="32444" t="79673" r="58506" b="8580"/>
          <a:stretch/>
        </p:blipFill>
        <p:spPr>
          <a:xfrm>
            <a:off x="8787726" y="4254782"/>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91" name="Google Shape;191;p29"/>
          <p:cNvPicPr preferRelativeResize="0"/>
          <p:nvPr/>
        </p:nvPicPr>
        <p:blipFill rotWithShape="1">
          <a:blip r:embed="rId3">
            <a:alphaModFix/>
          </a:blip>
          <a:srcRect l="23775" t="85929" r="67175" b="2324"/>
          <a:stretch/>
        </p:blipFill>
        <p:spPr>
          <a:xfrm>
            <a:off x="8068676" y="4599328"/>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192" name="Google Shape;192;p29"/>
          <p:cNvPicPr preferRelativeResize="0"/>
          <p:nvPr/>
        </p:nvPicPr>
        <p:blipFill rotWithShape="1">
          <a:blip r:embed="rId3">
            <a:alphaModFix/>
          </a:blip>
          <a:srcRect l="27215" t="-418" r="67358" b="100000"/>
          <a:stretch/>
        </p:blipFill>
        <p:spPr>
          <a:xfrm>
            <a:off x="8353940" y="-156598"/>
            <a:ext cx="450060" cy="23052"/>
          </a:xfrm>
          <a:custGeom>
            <a:avLst/>
            <a:gdLst/>
            <a:ahLst/>
            <a:cxnLst/>
            <a:rect l="l" t="t" r="r" b="b"/>
            <a:pathLst>
              <a:path w="600080" h="30736" extrusionOk="0">
                <a:moveTo>
                  <a:pt x="15368" y="0"/>
                </a:moveTo>
                <a:lnTo>
                  <a:pt x="584712" y="0"/>
                </a:lnTo>
                <a:lnTo>
                  <a:pt x="600080" y="30736"/>
                </a:lnTo>
                <a:lnTo>
                  <a:pt x="0" y="30736"/>
                </a:lnTo>
                <a:lnTo>
                  <a:pt x="15368" y="0"/>
                </a:lnTo>
                <a:close/>
              </a:path>
            </a:pathLst>
          </a:custGeom>
          <a:noFill/>
          <a:ln>
            <a:noFill/>
          </a:ln>
        </p:spPr>
      </p:pic>
      <p:sp>
        <p:nvSpPr>
          <p:cNvPr id="193" name="Google Shape;193;p29"/>
          <p:cNvSpPr txBox="1"/>
          <p:nvPr/>
        </p:nvSpPr>
        <p:spPr>
          <a:xfrm>
            <a:off x="4100200" y="425477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 : docat *.py | wc -l</a:t>
            </a:r>
            <a:endParaRPr/>
          </a:p>
          <a:p>
            <a:pPr marL="0" lvl="0" indent="0" algn="l" rtl="0">
              <a:spcBef>
                <a:spcPts val="0"/>
              </a:spcBef>
              <a:spcAft>
                <a:spcPts val="0"/>
              </a:spcAft>
              <a:buNone/>
            </a:pPr>
            <a:r>
              <a:rPr lang="en-GB" b="1"/>
              <a:t>688 </a:t>
            </a:r>
            <a:r>
              <a:rPr lang="en-GB" i="1"/>
              <a:t>lines of code</a:t>
            </a:r>
            <a:endParaRPr i="1"/>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p:nvPr/>
        </p:nvSpPr>
        <p:spPr>
          <a:xfrm>
            <a:off x="185227" y="291888"/>
            <a:ext cx="2923500" cy="46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chemeClr val="dk1"/>
                </a:solidFill>
                <a:latin typeface="DM Sans ExtraBold"/>
                <a:ea typeface="DM Sans ExtraBold"/>
                <a:cs typeface="DM Sans ExtraBold"/>
                <a:sym typeface="DM Sans ExtraBold"/>
              </a:rPr>
              <a:t>BLACKJACK</a:t>
            </a:r>
            <a:endParaRPr sz="1300">
              <a:solidFill>
                <a:schemeClr val="dk1"/>
              </a:solidFill>
              <a:latin typeface="DM Sans ExtraBold"/>
              <a:ea typeface="DM Sans ExtraBold"/>
              <a:cs typeface="DM Sans ExtraBold"/>
              <a:sym typeface="DM Sans ExtraBold"/>
            </a:endParaRPr>
          </a:p>
        </p:txBody>
      </p:sp>
      <p:sp>
        <p:nvSpPr>
          <p:cNvPr id="199" name="Google Shape;199;p30"/>
          <p:cNvSpPr/>
          <p:nvPr/>
        </p:nvSpPr>
        <p:spPr>
          <a:xfrm>
            <a:off x="588425" y="1163650"/>
            <a:ext cx="2117100" cy="46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CC0000"/>
                </a:solidFill>
                <a:latin typeface="DM Sans ExtraBold"/>
                <a:ea typeface="DM Sans ExtraBold"/>
                <a:cs typeface="DM Sans ExtraBold"/>
                <a:sym typeface="DM Sans ExtraBold"/>
              </a:rPr>
              <a:t>USERNAME_PROMPT</a:t>
            </a:r>
            <a:endParaRPr sz="1300">
              <a:solidFill>
                <a:srgbClr val="CC0000"/>
              </a:solidFill>
              <a:latin typeface="DM Sans ExtraBold"/>
              <a:ea typeface="DM Sans ExtraBold"/>
              <a:cs typeface="DM Sans ExtraBold"/>
              <a:sym typeface="DM Sans ExtraBold"/>
            </a:endParaRPr>
          </a:p>
        </p:txBody>
      </p:sp>
      <p:cxnSp>
        <p:nvCxnSpPr>
          <p:cNvPr id="200" name="Google Shape;200;p30"/>
          <p:cNvCxnSpPr>
            <a:stCxn id="198" idx="2"/>
            <a:endCxn id="199" idx="0"/>
          </p:cNvCxnSpPr>
          <p:nvPr/>
        </p:nvCxnSpPr>
        <p:spPr>
          <a:xfrm>
            <a:off x="1646977" y="754788"/>
            <a:ext cx="0" cy="408900"/>
          </a:xfrm>
          <a:prstGeom prst="straightConnector1">
            <a:avLst/>
          </a:prstGeom>
          <a:noFill/>
          <a:ln w="9525" cap="flat" cmpd="sng">
            <a:solidFill>
              <a:schemeClr val="dk1"/>
            </a:solidFill>
            <a:prstDash val="solid"/>
            <a:round/>
            <a:headEnd type="none" w="med" len="med"/>
            <a:tailEnd type="triangle" w="med" len="med"/>
          </a:ln>
        </p:spPr>
      </p:cxnSp>
      <p:sp>
        <p:nvSpPr>
          <p:cNvPr id="201" name="Google Shape;201;p30"/>
          <p:cNvSpPr/>
          <p:nvPr/>
        </p:nvSpPr>
        <p:spPr>
          <a:xfrm>
            <a:off x="3108725" y="1163650"/>
            <a:ext cx="2117100" cy="46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CC0000"/>
                </a:solidFill>
                <a:latin typeface="DM Sans ExtraBold"/>
                <a:ea typeface="DM Sans ExtraBold"/>
                <a:cs typeface="DM Sans ExtraBold"/>
                <a:sym typeface="DM Sans ExtraBold"/>
              </a:rPr>
              <a:t>GAME_RULES</a:t>
            </a:r>
            <a:endParaRPr sz="1300">
              <a:solidFill>
                <a:srgbClr val="CC0000"/>
              </a:solidFill>
              <a:latin typeface="DM Sans ExtraBold"/>
              <a:ea typeface="DM Sans ExtraBold"/>
              <a:cs typeface="DM Sans ExtraBold"/>
              <a:sym typeface="DM Sans ExtraBold"/>
            </a:endParaRPr>
          </a:p>
        </p:txBody>
      </p:sp>
      <p:cxnSp>
        <p:nvCxnSpPr>
          <p:cNvPr id="202" name="Google Shape;202;p30"/>
          <p:cNvCxnSpPr>
            <a:stCxn id="199" idx="3"/>
            <a:endCxn id="201" idx="1"/>
          </p:cNvCxnSpPr>
          <p:nvPr/>
        </p:nvCxnSpPr>
        <p:spPr>
          <a:xfrm>
            <a:off x="2705525" y="1395100"/>
            <a:ext cx="403200" cy="0"/>
          </a:xfrm>
          <a:prstGeom prst="straightConnector1">
            <a:avLst/>
          </a:prstGeom>
          <a:noFill/>
          <a:ln w="9525" cap="flat" cmpd="sng">
            <a:solidFill>
              <a:schemeClr val="dk1"/>
            </a:solidFill>
            <a:prstDash val="solid"/>
            <a:round/>
            <a:headEnd type="none" w="med" len="med"/>
            <a:tailEnd type="triangle" w="med" len="med"/>
          </a:ln>
        </p:spPr>
      </p:cxnSp>
      <p:sp>
        <p:nvSpPr>
          <p:cNvPr id="203" name="Google Shape;203;p30"/>
          <p:cNvSpPr/>
          <p:nvPr/>
        </p:nvSpPr>
        <p:spPr>
          <a:xfrm>
            <a:off x="5629025" y="1163650"/>
            <a:ext cx="2117100" cy="46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CC0000"/>
                </a:solidFill>
                <a:latin typeface="DM Sans ExtraBold"/>
                <a:ea typeface="DM Sans ExtraBold"/>
                <a:cs typeface="DM Sans ExtraBold"/>
                <a:sym typeface="DM Sans ExtraBold"/>
              </a:rPr>
              <a:t>SHUFFLE_DECK</a:t>
            </a:r>
            <a:endParaRPr sz="1300">
              <a:solidFill>
                <a:srgbClr val="CC0000"/>
              </a:solidFill>
              <a:latin typeface="DM Sans ExtraBold"/>
              <a:ea typeface="DM Sans ExtraBold"/>
              <a:cs typeface="DM Sans ExtraBold"/>
              <a:sym typeface="DM Sans ExtraBold"/>
            </a:endParaRPr>
          </a:p>
        </p:txBody>
      </p:sp>
      <p:cxnSp>
        <p:nvCxnSpPr>
          <p:cNvPr id="204" name="Google Shape;204;p30"/>
          <p:cNvCxnSpPr>
            <a:endCxn id="203" idx="1"/>
          </p:cNvCxnSpPr>
          <p:nvPr/>
        </p:nvCxnSpPr>
        <p:spPr>
          <a:xfrm>
            <a:off x="5225825" y="1395100"/>
            <a:ext cx="403200" cy="0"/>
          </a:xfrm>
          <a:prstGeom prst="straightConnector1">
            <a:avLst/>
          </a:prstGeom>
          <a:noFill/>
          <a:ln w="9525" cap="flat" cmpd="sng">
            <a:solidFill>
              <a:schemeClr val="dk1"/>
            </a:solidFill>
            <a:prstDash val="solid"/>
            <a:round/>
            <a:headEnd type="none" w="med" len="med"/>
            <a:tailEnd type="triangle" w="med" len="med"/>
          </a:ln>
        </p:spPr>
      </p:cxnSp>
      <p:sp>
        <p:nvSpPr>
          <p:cNvPr id="205" name="Google Shape;205;p30"/>
          <p:cNvSpPr/>
          <p:nvPr/>
        </p:nvSpPr>
        <p:spPr>
          <a:xfrm>
            <a:off x="5629025" y="2245750"/>
            <a:ext cx="2117100" cy="46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CC0000"/>
                </a:solidFill>
                <a:latin typeface="DM Sans ExtraBold"/>
                <a:ea typeface="DM Sans ExtraBold"/>
                <a:cs typeface="DM Sans ExtraBold"/>
                <a:sym typeface="DM Sans ExtraBold"/>
              </a:rPr>
              <a:t>DRAWS_CARDS</a:t>
            </a:r>
            <a:endParaRPr sz="1300">
              <a:solidFill>
                <a:srgbClr val="CC0000"/>
              </a:solidFill>
              <a:latin typeface="DM Sans ExtraBold"/>
              <a:ea typeface="DM Sans ExtraBold"/>
              <a:cs typeface="DM Sans ExtraBold"/>
              <a:sym typeface="DM Sans ExtraBold"/>
            </a:endParaRPr>
          </a:p>
        </p:txBody>
      </p:sp>
      <p:cxnSp>
        <p:nvCxnSpPr>
          <p:cNvPr id="206" name="Google Shape;206;p30"/>
          <p:cNvCxnSpPr>
            <a:stCxn id="203" idx="2"/>
            <a:endCxn id="205" idx="0"/>
          </p:cNvCxnSpPr>
          <p:nvPr/>
        </p:nvCxnSpPr>
        <p:spPr>
          <a:xfrm>
            <a:off x="6687575" y="1626550"/>
            <a:ext cx="0" cy="619200"/>
          </a:xfrm>
          <a:prstGeom prst="straightConnector1">
            <a:avLst/>
          </a:prstGeom>
          <a:noFill/>
          <a:ln w="9525" cap="flat" cmpd="sng">
            <a:solidFill>
              <a:schemeClr val="dk1"/>
            </a:solidFill>
            <a:prstDash val="solid"/>
            <a:round/>
            <a:headEnd type="none" w="med" len="med"/>
            <a:tailEnd type="triangle" w="med" len="med"/>
          </a:ln>
        </p:spPr>
      </p:cxnSp>
      <p:sp>
        <p:nvSpPr>
          <p:cNvPr id="207" name="Google Shape;207;p30"/>
          <p:cNvSpPr/>
          <p:nvPr/>
        </p:nvSpPr>
        <p:spPr>
          <a:xfrm>
            <a:off x="3108725" y="2245738"/>
            <a:ext cx="2117100" cy="46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CC0000"/>
                </a:solidFill>
                <a:latin typeface="DM Sans ExtraBold"/>
                <a:ea typeface="DM Sans ExtraBold"/>
                <a:cs typeface="DM Sans ExtraBold"/>
                <a:sym typeface="DM Sans ExtraBold"/>
              </a:rPr>
              <a:t>CALC_HAND_VALUE</a:t>
            </a:r>
            <a:endParaRPr sz="1300">
              <a:solidFill>
                <a:srgbClr val="CC0000"/>
              </a:solidFill>
              <a:latin typeface="DM Sans ExtraBold"/>
              <a:ea typeface="DM Sans ExtraBold"/>
              <a:cs typeface="DM Sans ExtraBold"/>
              <a:sym typeface="DM Sans ExtraBold"/>
            </a:endParaRPr>
          </a:p>
        </p:txBody>
      </p:sp>
      <p:cxnSp>
        <p:nvCxnSpPr>
          <p:cNvPr id="208" name="Google Shape;208;p30"/>
          <p:cNvCxnSpPr>
            <a:stCxn id="205" idx="1"/>
            <a:endCxn id="207" idx="3"/>
          </p:cNvCxnSpPr>
          <p:nvPr/>
        </p:nvCxnSpPr>
        <p:spPr>
          <a:xfrm rot="10800000">
            <a:off x="5225825" y="2477200"/>
            <a:ext cx="403200" cy="0"/>
          </a:xfrm>
          <a:prstGeom prst="straightConnector1">
            <a:avLst/>
          </a:prstGeom>
          <a:noFill/>
          <a:ln w="9525" cap="flat" cmpd="sng">
            <a:solidFill>
              <a:schemeClr val="dk1"/>
            </a:solidFill>
            <a:prstDash val="solid"/>
            <a:round/>
            <a:headEnd type="none" w="med" len="med"/>
            <a:tailEnd type="triangle" w="med" len="med"/>
          </a:ln>
        </p:spPr>
      </p:cxnSp>
      <p:cxnSp>
        <p:nvCxnSpPr>
          <p:cNvPr id="209" name="Google Shape;209;p30"/>
          <p:cNvCxnSpPr/>
          <p:nvPr/>
        </p:nvCxnSpPr>
        <p:spPr>
          <a:xfrm rot="10800000">
            <a:off x="2705525" y="2477200"/>
            <a:ext cx="403200" cy="0"/>
          </a:xfrm>
          <a:prstGeom prst="straightConnector1">
            <a:avLst/>
          </a:prstGeom>
          <a:noFill/>
          <a:ln w="9525" cap="flat" cmpd="sng">
            <a:solidFill>
              <a:schemeClr val="dk1"/>
            </a:solidFill>
            <a:prstDash val="solid"/>
            <a:round/>
            <a:headEnd type="none" w="med" len="med"/>
            <a:tailEnd type="triangle" w="med" len="med"/>
          </a:ln>
        </p:spPr>
      </p:cxnSp>
      <p:sp>
        <p:nvSpPr>
          <p:cNvPr id="210" name="Google Shape;210;p30"/>
          <p:cNvSpPr/>
          <p:nvPr/>
        </p:nvSpPr>
        <p:spPr>
          <a:xfrm>
            <a:off x="588425" y="2245738"/>
            <a:ext cx="2117100" cy="46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CC0000"/>
                </a:solidFill>
                <a:latin typeface="DM Sans ExtraBold"/>
                <a:ea typeface="DM Sans ExtraBold"/>
                <a:cs typeface="DM Sans ExtraBold"/>
                <a:sym typeface="DM Sans ExtraBold"/>
              </a:rPr>
              <a:t>CALC_CARD_VALUE</a:t>
            </a:r>
            <a:endParaRPr sz="1300">
              <a:solidFill>
                <a:srgbClr val="CC0000"/>
              </a:solidFill>
              <a:latin typeface="DM Sans ExtraBold"/>
              <a:ea typeface="DM Sans ExtraBold"/>
              <a:cs typeface="DM Sans ExtraBold"/>
              <a:sym typeface="DM Sans ExtraBold"/>
            </a:endParaRPr>
          </a:p>
        </p:txBody>
      </p:sp>
      <p:sp>
        <p:nvSpPr>
          <p:cNvPr id="211" name="Google Shape;211;p30"/>
          <p:cNvSpPr/>
          <p:nvPr/>
        </p:nvSpPr>
        <p:spPr>
          <a:xfrm>
            <a:off x="588425" y="3327850"/>
            <a:ext cx="2117100" cy="46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50">
                <a:solidFill>
                  <a:srgbClr val="CC0000"/>
                </a:solidFill>
                <a:latin typeface="DM Sans ExtraBold"/>
                <a:ea typeface="DM Sans ExtraBold"/>
                <a:cs typeface="DM Sans ExtraBold"/>
                <a:sym typeface="DM Sans ExtraBold"/>
              </a:rPr>
              <a:t>DISPLAY_INITIAL_HAND</a:t>
            </a:r>
            <a:endParaRPr sz="1250">
              <a:solidFill>
                <a:srgbClr val="CC0000"/>
              </a:solidFill>
              <a:latin typeface="DM Sans ExtraBold"/>
              <a:ea typeface="DM Sans ExtraBold"/>
              <a:cs typeface="DM Sans ExtraBold"/>
              <a:sym typeface="DM Sans ExtraBold"/>
            </a:endParaRPr>
          </a:p>
        </p:txBody>
      </p:sp>
      <p:cxnSp>
        <p:nvCxnSpPr>
          <p:cNvPr id="212" name="Google Shape;212;p30"/>
          <p:cNvCxnSpPr/>
          <p:nvPr/>
        </p:nvCxnSpPr>
        <p:spPr>
          <a:xfrm>
            <a:off x="1646975" y="2708650"/>
            <a:ext cx="0" cy="619200"/>
          </a:xfrm>
          <a:prstGeom prst="straightConnector1">
            <a:avLst/>
          </a:prstGeom>
          <a:noFill/>
          <a:ln w="9525" cap="flat" cmpd="sng">
            <a:solidFill>
              <a:schemeClr val="dk1"/>
            </a:solidFill>
            <a:prstDash val="solid"/>
            <a:round/>
            <a:headEnd type="none" w="med" len="med"/>
            <a:tailEnd type="triangle" w="med" len="med"/>
          </a:ln>
        </p:spPr>
      </p:cxnSp>
      <p:sp>
        <p:nvSpPr>
          <p:cNvPr id="213" name="Google Shape;213;p30"/>
          <p:cNvSpPr/>
          <p:nvPr/>
        </p:nvSpPr>
        <p:spPr>
          <a:xfrm>
            <a:off x="3108725" y="3327850"/>
            <a:ext cx="2117100" cy="46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50">
                <a:solidFill>
                  <a:srgbClr val="CC0000"/>
                </a:solidFill>
                <a:latin typeface="DM Sans ExtraBold"/>
                <a:ea typeface="DM Sans ExtraBold"/>
                <a:cs typeface="DM Sans ExtraBold"/>
                <a:sym typeface="DM Sans ExtraBold"/>
              </a:rPr>
              <a:t>GAME_LOOP</a:t>
            </a:r>
            <a:endParaRPr sz="1250">
              <a:solidFill>
                <a:srgbClr val="CC0000"/>
              </a:solidFill>
              <a:latin typeface="DM Sans ExtraBold"/>
              <a:ea typeface="DM Sans ExtraBold"/>
              <a:cs typeface="DM Sans ExtraBold"/>
              <a:sym typeface="DM Sans ExtraBold"/>
            </a:endParaRPr>
          </a:p>
        </p:txBody>
      </p:sp>
      <p:cxnSp>
        <p:nvCxnSpPr>
          <p:cNvPr id="214" name="Google Shape;214;p30"/>
          <p:cNvCxnSpPr/>
          <p:nvPr/>
        </p:nvCxnSpPr>
        <p:spPr>
          <a:xfrm>
            <a:off x="2705525" y="3559300"/>
            <a:ext cx="4032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1"/>
          <p:cNvPicPr preferRelativeResize="0"/>
          <p:nvPr/>
        </p:nvPicPr>
        <p:blipFill>
          <a:blip r:embed="rId3">
            <a:alphaModFix amt="40000"/>
          </a:blip>
          <a:stretch>
            <a:fillRect/>
          </a:stretch>
        </p:blipFill>
        <p:spPr>
          <a:xfrm>
            <a:off x="-223525" y="0"/>
            <a:ext cx="9367523" cy="5143501"/>
          </a:xfrm>
          <a:prstGeom prst="rect">
            <a:avLst/>
          </a:prstGeom>
          <a:noFill/>
          <a:ln>
            <a:noFill/>
          </a:ln>
        </p:spPr>
      </p:pic>
      <p:sp>
        <p:nvSpPr>
          <p:cNvPr id="220" name="Google Shape;220;p31"/>
          <p:cNvSpPr txBox="1"/>
          <p:nvPr/>
        </p:nvSpPr>
        <p:spPr>
          <a:xfrm>
            <a:off x="1289850" y="1144350"/>
            <a:ext cx="381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solidFill>
                  <a:schemeClr val="lt1"/>
                </a:solidFill>
                <a:highlight>
                  <a:srgbClr val="CC0000"/>
                </a:highlight>
                <a:latin typeface="Calibri"/>
                <a:ea typeface="Calibri"/>
                <a:cs typeface="Calibri"/>
                <a:sym typeface="Calibri"/>
              </a:rPr>
              <a:t>TEST DRIVEN DEVELOPMENT</a:t>
            </a:r>
            <a:endParaRPr sz="2100" b="1">
              <a:solidFill>
                <a:schemeClr val="lt1"/>
              </a:solidFill>
              <a:highlight>
                <a:srgbClr val="CC0000"/>
              </a:highlight>
              <a:latin typeface="Calibri"/>
              <a:ea typeface="Calibri"/>
              <a:cs typeface="Calibri"/>
              <a:sym typeface="Calibri"/>
            </a:endParaRPr>
          </a:p>
        </p:txBody>
      </p:sp>
      <p:sp>
        <p:nvSpPr>
          <p:cNvPr id="221" name="Google Shape;221;p31"/>
          <p:cNvSpPr txBox="1"/>
          <p:nvPr/>
        </p:nvSpPr>
        <p:spPr>
          <a:xfrm>
            <a:off x="4372525" y="3041400"/>
            <a:ext cx="381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a:solidFill>
                  <a:schemeClr val="lt1"/>
                </a:solidFill>
                <a:highlight>
                  <a:srgbClr val="38761D"/>
                </a:highlight>
                <a:latin typeface="Calibri"/>
                <a:ea typeface="Calibri"/>
                <a:cs typeface="Calibri"/>
                <a:sym typeface="Calibri"/>
              </a:rPr>
              <a:t>PEP8 FORMATTING</a:t>
            </a:r>
            <a:endParaRPr sz="2100">
              <a:solidFill>
                <a:schemeClr val="lt1"/>
              </a:solidFill>
              <a:highlight>
                <a:srgbClr val="38761D"/>
              </a:highlight>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p:nvPr/>
        </p:nvSpPr>
        <p:spPr>
          <a:xfrm>
            <a:off x="460015" y="329126"/>
            <a:ext cx="5143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rPr>
              <a:t>ALGORITHM &amp; DATA</a:t>
            </a:r>
            <a:endParaRPr sz="1100"/>
          </a:p>
        </p:txBody>
      </p:sp>
      <p:sp>
        <p:nvSpPr>
          <p:cNvPr id="228" name="Google Shape;228;p32"/>
          <p:cNvSpPr txBox="1"/>
          <p:nvPr/>
        </p:nvSpPr>
        <p:spPr>
          <a:xfrm>
            <a:off x="460014" y="1113358"/>
            <a:ext cx="75213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Implementation through multiple algorithms &amp; data structures</a:t>
            </a:r>
            <a:endParaRPr sz="1100"/>
          </a:p>
          <a:p>
            <a:pPr marL="0" marR="0" lvl="1"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29" name="Google Shape;229;p32"/>
          <p:cNvPicPr preferRelativeResize="0"/>
          <p:nvPr/>
        </p:nvPicPr>
        <p:blipFill rotWithShape="1">
          <a:blip r:embed="rId3">
            <a:alphaModFix/>
          </a:blip>
          <a:srcRect l="25403" r="65547" b="88672"/>
          <a:stretch/>
        </p:blipFill>
        <p:spPr>
          <a:xfrm>
            <a:off x="8203721" y="-133546"/>
            <a:ext cx="750498" cy="623929"/>
          </a:xfrm>
          <a:custGeom>
            <a:avLst/>
            <a:gdLst/>
            <a:ahLst/>
            <a:cxnLst/>
            <a:rect l="l" t="t" r="r" b="b"/>
            <a:pathLst>
              <a:path w="1000664" h="831905" extrusionOk="0">
                <a:moveTo>
                  <a:pt x="200292" y="0"/>
                </a:moveTo>
                <a:lnTo>
                  <a:pt x="800372" y="0"/>
                </a:lnTo>
                <a:lnTo>
                  <a:pt x="1000664" y="400585"/>
                </a:lnTo>
                <a:lnTo>
                  <a:pt x="785004" y="831905"/>
                </a:lnTo>
                <a:lnTo>
                  <a:pt x="215660" y="831905"/>
                </a:lnTo>
                <a:lnTo>
                  <a:pt x="0" y="400585"/>
                </a:lnTo>
                <a:lnTo>
                  <a:pt x="200292" y="0"/>
                </a:lnTo>
                <a:close/>
              </a:path>
            </a:pathLst>
          </a:custGeom>
          <a:noFill/>
          <a:ln>
            <a:noFill/>
          </a:ln>
        </p:spPr>
      </p:pic>
      <p:pic>
        <p:nvPicPr>
          <p:cNvPr id="230" name="Google Shape;230;p32"/>
          <p:cNvPicPr preferRelativeResize="0"/>
          <p:nvPr/>
        </p:nvPicPr>
        <p:blipFill rotWithShape="1">
          <a:blip r:embed="rId3">
            <a:alphaModFix/>
          </a:blip>
          <a:srcRect l="16355" t="5454" r="74596" b="82799"/>
          <a:stretch/>
        </p:blipFill>
        <p:spPr>
          <a:xfrm>
            <a:off x="7453223" y="166893"/>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31" name="Google Shape;231;p32"/>
          <p:cNvPicPr preferRelativeResize="0"/>
          <p:nvPr/>
        </p:nvPicPr>
        <p:blipFill rotWithShape="1">
          <a:blip r:embed="rId3">
            <a:alphaModFix/>
          </a:blip>
          <a:srcRect l="24824" t="14035" r="66128" b="74217"/>
          <a:stretch/>
        </p:blipFill>
        <p:spPr>
          <a:xfrm>
            <a:off x="8155648" y="639501"/>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32" name="Google Shape;232;p32"/>
          <p:cNvPicPr preferRelativeResize="0"/>
          <p:nvPr/>
        </p:nvPicPr>
        <p:blipFill rotWithShape="1">
          <a:blip r:embed="rId3">
            <a:alphaModFix/>
          </a:blip>
          <a:srcRect l="16355" t="19478" r="74596" b="68775"/>
          <a:stretch/>
        </p:blipFill>
        <p:spPr>
          <a:xfrm>
            <a:off x="7453223" y="939268"/>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33" name="Google Shape;233;p32"/>
          <p:cNvPicPr preferRelativeResize="0"/>
          <p:nvPr/>
        </p:nvPicPr>
        <p:blipFill rotWithShape="1">
          <a:blip r:embed="rId3">
            <a:alphaModFix/>
          </a:blip>
          <a:srcRect l="33960" t="21754" r="56991" b="66498"/>
          <a:stretch/>
        </p:blipFill>
        <p:spPr>
          <a:xfrm>
            <a:off x="8913517" y="1064661"/>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34" name="Google Shape;234;p32"/>
          <p:cNvPicPr preferRelativeResize="0"/>
          <p:nvPr/>
        </p:nvPicPr>
        <p:blipFill rotWithShape="1">
          <a:blip r:embed="rId3">
            <a:alphaModFix/>
          </a:blip>
          <a:srcRect l="7307" t="25351" r="83644" b="62902"/>
          <a:stretch/>
        </p:blipFill>
        <p:spPr>
          <a:xfrm>
            <a:off x="6702724" y="1262759"/>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35" name="Google Shape;235;p32"/>
          <p:cNvPicPr preferRelativeResize="0"/>
          <p:nvPr/>
        </p:nvPicPr>
        <p:blipFill rotWithShape="1">
          <a:blip r:embed="rId3">
            <a:alphaModFix/>
          </a:blip>
          <a:srcRect l="24912" t="27626" r="66039" b="60626"/>
          <a:stretch/>
        </p:blipFill>
        <p:spPr>
          <a:xfrm>
            <a:off x="8163019" y="1388152"/>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36" name="Google Shape;236;p32"/>
          <p:cNvPicPr preferRelativeResize="0"/>
          <p:nvPr/>
        </p:nvPicPr>
        <p:blipFill rotWithShape="1">
          <a:blip r:embed="rId3">
            <a:alphaModFix/>
          </a:blip>
          <a:srcRect l="15775" t="33931" r="75175" b="54321"/>
          <a:stretch/>
        </p:blipFill>
        <p:spPr>
          <a:xfrm>
            <a:off x="7405150" y="1735367"/>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37" name="Google Shape;237;p32"/>
          <p:cNvPicPr preferRelativeResize="0"/>
          <p:nvPr/>
        </p:nvPicPr>
        <p:blipFill rotWithShape="1">
          <a:blip r:embed="rId3">
            <a:alphaModFix/>
          </a:blip>
          <a:srcRect l="33380" t="36208" r="57569" b="52045"/>
          <a:stretch/>
        </p:blipFill>
        <p:spPr>
          <a:xfrm>
            <a:off x="8865444" y="1860760"/>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38" name="Google Shape;238;p32"/>
          <p:cNvPicPr preferRelativeResize="0"/>
          <p:nvPr/>
        </p:nvPicPr>
        <p:blipFill rotWithShape="1">
          <a:blip r:embed="rId3">
            <a:alphaModFix/>
          </a:blip>
          <a:srcRect l="24912" t="42848" r="66039" b="45404"/>
          <a:stretch/>
        </p:blipFill>
        <p:spPr>
          <a:xfrm>
            <a:off x="8163019" y="2226495"/>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39" name="Google Shape;239;p32"/>
          <p:cNvPicPr preferRelativeResize="0"/>
          <p:nvPr/>
        </p:nvPicPr>
        <p:blipFill rotWithShape="1">
          <a:blip r:embed="rId3">
            <a:alphaModFix/>
          </a:blip>
          <a:srcRect l="15863" t="48720" r="75087" b="39532"/>
          <a:stretch/>
        </p:blipFill>
        <p:spPr>
          <a:xfrm>
            <a:off x="7412521" y="2549986"/>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40" name="Google Shape;240;p32"/>
          <p:cNvPicPr preferRelativeResize="0"/>
          <p:nvPr/>
        </p:nvPicPr>
        <p:blipFill rotWithShape="1">
          <a:blip r:embed="rId3">
            <a:alphaModFix/>
          </a:blip>
          <a:srcRect l="32801" t="50278" r="58150" b="37974"/>
          <a:stretch/>
        </p:blipFill>
        <p:spPr>
          <a:xfrm>
            <a:off x="8817371" y="2635760"/>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41" name="Google Shape;241;p32"/>
          <p:cNvPicPr preferRelativeResize="0"/>
          <p:nvPr/>
        </p:nvPicPr>
        <p:blipFill rotWithShape="1">
          <a:blip r:embed="rId3">
            <a:alphaModFix/>
          </a:blip>
          <a:srcRect l="24332" t="57301" r="66619" b="30952"/>
          <a:stretch/>
        </p:blipFill>
        <p:spPr>
          <a:xfrm>
            <a:off x="8114946" y="3022594"/>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42" name="Google Shape;242;p32"/>
          <p:cNvPicPr preferRelativeResize="0"/>
          <p:nvPr/>
        </p:nvPicPr>
        <p:blipFill rotWithShape="1">
          <a:blip r:embed="rId3">
            <a:alphaModFix/>
          </a:blip>
          <a:srcRect l="32801" t="63813" r="58150" b="24439"/>
          <a:stretch/>
        </p:blipFill>
        <p:spPr>
          <a:xfrm>
            <a:off x="8817371" y="3381240"/>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43" name="Google Shape;243;p32"/>
          <p:cNvPicPr preferRelativeResize="0"/>
          <p:nvPr/>
        </p:nvPicPr>
        <p:blipFill rotWithShape="1">
          <a:blip r:embed="rId3">
            <a:alphaModFix/>
          </a:blip>
          <a:srcRect l="24355" t="71474" r="66596" b="16779"/>
          <a:stretch/>
        </p:blipFill>
        <p:spPr>
          <a:xfrm>
            <a:off x="8116748" y="3803229"/>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44" name="Google Shape;244;p32"/>
          <p:cNvPicPr preferRelativeResize="0"/>
          <p:nvPr/>
        </p:nvPicPr>
        <p:blipFill rotWithShape="1">
          <a:blip r:embed="rId3">
            <a:alphaModFix/>
          </a:blip>
          <a:srcRect l="15306" t="77347" r="75644" b="10906"/>
          <a:stretch/>
        </p:blipFill>
        <p:spPr>
          <a:xfrm>
            <a:off x="7366250" y="4126720"/>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45" name="Google Shape;245;p32"/>
          <p:cNvPicPr preferRelativeResize="0"/>
          <p:nvPr/>
        </p:nvPicPr>
        <p:blipFill rotWithShape="1">
          <a:blip r:embed="rId3">
            <a:alphaModFix/>
          </a:blip>
          <a:srcRect l="32444" t="79673" r="58506" b="8580"/>
          <a:stretch/>
        </p:blipFill>
        <p:spPr>
          <a:xfrm>
            <a:off x="8787726" y="4254782"/>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46" name="Google Shape;246;p32"/>
          <p:cNvPicPr preferRelativeResize="0"/>
          <p:nvPr/>
        </p:nvPicPr>
        <p:blipFill rotWithShape="1">
          <a:blip r:embed="rId3">
            <a:alphaModFix/>
          </a:blip>
          <a:srcRect l="23775" t="85929" r="67175" b="2324"/>
          <a:stretch/>
        </p:blipFill>
        <p:spPr>
          <a:xfrm>
            <a:off x="8068676" y="4599328"/>
            <a:ext cx="750498" cy="646981"/>
          </a:xfrm>
          <a:custGeom>
            <a:avLst/>
            <a:gdLst/>
            <a:ahLst/>
            <a:cxnLst/>
            <a:rect l="l" t="t" r="r" b="b"/>
            <a:pathLst>
              <a:path w="1000664" h="862641" extrusionOk="0">
                <a:moveTo>
                  <a:pt x="215660" y="0"/>
                </a:moveTo>
                <a:lnTo>
                  <a:pt x="785004" y="0"/>
                </a:lnTo>
                <a:lnTo>
                  <a:pt x="1000664" y="431321"/>
                </a:lnTo>
                <a:lnTo>
                  <a:pt x="785004" y="862641"/>
                </a:lnTo>
                <a:lnTo>
                  <a:pt x="215660" y="862641"/>
                </a:lnTo>
                <a:lnTo>
                  <a:pt x="0" y="431321"/>
                </a:lnTo>
                <a:lnTo>
                  <a:pt x="215660" y="0"/>
                </a:lnTo>
                <a:close/>
              </a:path>
            </a:pathLst>
          </a:custGeom>
          <a:noFill/>
          <a:ln>
            <a:noFill/>
          </a:ln>
        </p:spPr>
      </p:pic>
      <p:pic>
        <p:nvPicPr>
          <p:cNvPr id="247" name="Google Shape;247;p32"/>
          <p:cNvPicPr preferRelativeResize="0"/>
          <p:nvPr/>
        </p:nvPicPr>
        <p:blipFill rotWithShape="1">
          <a:blip r:embed="rId3">
            <a:alphaModFix/>
          </a:blip>
          <a:srcRect l="27215" t="-418" r="67358" b="100000"/>
          <a:stretch/>
        </p:blipFill>
        <p:spPr>
          <a:xfrm>
            <a:off x="8353940" y="-156598"/>
            <a:ext cx="450060" cy="23052"/>
          </a:xfrm>
          <a:custGeom>
            <a:avLst/>
            <a:gdLst/>
            <a:ahLst/>
            <a:cxnLst/>
            <a:rect l="l" t="t" r="r" b="b"/>
            <a:pathLst>
              <a:path w="600080" h="30736" extrusionOk="0">
                <a:moveTo>
                  <a:pt x="15368" y="0"/>
                </a:moveTo>
                <a:lnTo>
                  <a:pt x="584712" y="0"/>
                </a:lnTo>
                <a:lnTo>
                  <a:pt x="600080" y="30736"/>
                </a:lnTo>
                <a:lnTo>
                  <a:pt x="0" y="30736"/>
                </a:lnTo>
                <a:lnTo>
                  <a:pt x="15368" y="0"/>
                </a:lnTo>
                <a:close/>
              </a:path>
            </a:pathLst>
          </a:custGeom>
          <a:noFill/>
          <a:ln>
            <a:noFill/>
          </a:ln>
        </p:spPr>
      </p:pic>
      <p:sp>
        <p:nvSpPr>
          <p:cNvPr id="248" name="Google Shape;248;p32"/>
          <p:cNvSpPr txBox="1"/>
          <p:nvPr/>
        </p:nvSpPr>
        <p:spPr>
          <a:xfrm>
            <a:off x="460025" y="1796250"/>
            <a:ext cx="6242700" cy="3671100"/>
          </a:xfrm>
          <a:prstGeom prst="rect">
            <a:avLst/>
          </a:prstGeom>
          <a:noFill/>
          <a:ln>
            <a:noFill/>
          </a:ln>
        </p:spPr>
        <p:txBody>
          <a:bodyPr spcFirstLastPara="1" wrap="square" lIns="68575" tIns="34275" rIns="68575" bIns="34275" anchor="t" anchorCtr="0">
            <a:spAutoFit/>
          </a:bodyPr>
          <a:lstStyle/>
          <a:p>
            <a:pPr marL="0" marR="0" lvl="1" indent="0" algn="l" rtl="0">
              <a:spcBef>
                <a:spcPts val="0"/>
              </a:spcBef>
              <a:spcAft>
                <a:spcPts val="0"/>
              </a:spcAft>
              <a:buNone/>
            </a:pPr>
            <a:r>
              <a:rPr lang="en-GB" sz="1800" b="1">
                <a:solidFill>
                  <a:schemeClr val="dk1"/>
                </a:solidFill>
                <a:latin typeface="Calibri"/>
                <a:ea typeface="Calibri"/>
                <a:cs typeface="Calibri"/>
                <a:sym typeface="Calibri"/>
              </a:rPr>
              <a:t>ALGORITHMS</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800">
                <a:solidFill>
                  <a:schemeClr val="dk1"/>
                </a:solidFill>
                <a:latin typeface="Calibri"/>
                <a:ea typeface="Calibri"/>
                <a:cs typeface="Calibri"/>
                <a:sym typeface="Calibri"/>
              </a:rPr>
              <a:t>Decision Tree: build_tree function</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800">
                <a:solidFill>
                  <a:schemeClr val="dk1"/>
                </a:solidFill>
                <a:latin typeface="Calibri"/>
                <a:ea typeface="Calibri"/>
                <a:cs typeface="Calibri"/>
                <a:sym typeface="Calibri"/>
              </a:rPr>
              <a:t>Depth-First Search (DFS): find_good_paths, all_paths_count functions.</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800">
                <a:solidFill>
                  <a:schemeClr val="dk1"/>
                </a:solidFill>
                <a:latin typeface="Calibri"/>
                <a:ea typeface="Calibri"/>
                <a:cs typeface="Calibri"/>
                <a:sym typeface="Calibri"/>
              </a:rPr>
              <a:t>Queue: Deck</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800">
                <a:solidFill>
                  <a:schemeClr val="dk1"/>
                </a:solidFill>
                <a:latin typeface="Calibri"/>
                <a:ea typeface="Calibri"/>
                <a:cs typeface="Calibri"/>
                <a:sym typeface="Calibri"/>
              </a:rPr>
              <a:t>Fisher-Yates Shuffle: ShuffleDeck function.</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800">
                <a:solidFill>
                  <a:schemeClr val="dk1"/>
                </a:solidFill>
                <a:latin typeface="Calibri"/>
                <a:ea typeface="Calibri"/>
                <a:cs typeface="Calibri"/>
                <a:sym typeface="Calibri"/>
              </a:rPr>
              <a:t>Dynamic Programming (Memoization): CalculateHandValue function.</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800">
                <a:solidFill>
                  <a:schemeClr val="dk1"/>
                </a:solidFill>
                <a:latin typeface="Calibri"/>
                <a:ea typeface="Calibri"/>
                <a:cs typeface="Calibri"/>
                <a:sym typeface="Calibri"/>
              </a:rPr>
              <a:t>Hash Map (Dictionary): Simplified evaluation</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marR="0" lvl="1"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aphicFrame>
        <p:nvGraphicFramePr>
          <p:cNvPr id="253" name="Google Shape;253;p33"/>
          <p:cNvGraphicFramePr/>
          <p:nvPr/>
        </p:nvGraphicFramePr>
        <p:xfrm>
          <a:off x="1676400" y="2010425"/>
          <a:ext cx="5791200" cy="1584840"/>
        </p:xfrm>
        <a:graphic>
          <a:graphicData uri="http://schemas.openxmlformats.org/drawingml/2006/table">
            <a:tbl>
              <a:tblPr>
                <a:noFill/>
                <a:tableStyleId>{56B1A83E-70D7-4565-B7B6-86F8FD9CBC84}</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GB" b="1"/>
                        <a:t>Name</a:t>
                      </a:r>
                      <a:endParaRPr b="1"/>
                    </a:p>
                  </a:txBody>
                  <a:tcPr marL="91425" marR="91425" marT="91425" marB="91425"/>
                </a:tc>
                <a:tc>
                  <a:txBody>
                    <a:bodyPr/>
                    <a:lstStyle/>
                    <a:p>
                      <a:pPr marL="0" lvl="0" indent="0" algn="l" rtl="0">
                        <a:spcBef>
                          <a:spcPts val="0"/>
                        </a:spcBef>
                        <a:spcAft>
                          <a:spcPts val="0"/>
                        </a:spcAft>
                        <a:buNone/>
                      </a:pPr>
                      <a:r>
                        <a:rPr lang="en-GB" b="1"/>
                        <a:t>Worst</a:t>
                      </a:r>
                      <a:endParaRPr b="1"/>
                    </a:p>
                  </a:txBody>
                  <a:tcPr marL="91425" marR="91425" marT="91425" marB="91425"/>
                </a:tc>
                <a:tc>
                  <a:txBody>
                    <a:bodyPr/>
                    <a:lstStyle/>
                    <a:p>
                      <a:pPr marL="0" lvl="0" indent="0" algn="l" rtl="0">
                        <a:spcBef>
                          <a:spcPts val="0"/>
                        </a:spcBef>
                        <a:spcAft>
                          <a:spcPts val="0"/>
                        </a:spcAft>
                        <a:buNone/>
                      </a:pPr>
                      <a:r>
                        <a:rPr lang="en-GB" b="1"/>
                        <a:t>Average</a:t>
                      </a:r>
                      <a:endParaRPr b="1"/>
                    </a:p>
                  </a:txBody>
                  <a:tcPr marL="91425" marR="91425" marT="91425" marB="91425"/>
                </a:tc>
                <a:tc>
                  <a:txBody>
                    <a:bodyPr/>
                    <a:lstStyle/>
                    <a:p>
                      <a:pPr marL="0" lvl="0" indent="0" algn="l" rtl="0">
                        <a:spcBef>
                          <a:spcPts val="0"/>
                        </a:spcBef>
                        <a:spcAft>
                          <a:spcPts val="0"/>
                        </a:spcAft>
                        <a:buNone/>
                      </a:pPr>
                      <a:r>
                        <a:rPr lang="en-GB" b="1"/>
                        <a:t>Best</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Shuffle</a:t>
                      </a:r>
                      <a:endParaRPr/>
                    </a:p>
                  </a:txBody>
                  <a:tcPr marL="91425" marR="91425" marT="91425" marB="91425"/>
                </a:tc>
                <a:tc>
                  <a:txBody>
                    <a:bodyPr/>
                    <a:lstStyle/>
                    <a:p>
                      <a:pPr marL="0" lvl="0" indent="0" algn="l" rtl="0">
                        <a:spcBef>
                          <a:spcPts val="0"/>
                        </a:spcBef>
                        <a:spcAft>
                          <a:spcPts val="0"/>
                        </a:spcAft>
                        <a:buNone/>
                      </a:pPr>
                      <a:r>
                        <a:rPr lang="en-GB"/>
                        <a:t>O(n)</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rPr>
                        <a:t>O(n)</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rPr>
                        <a:t>O(n)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Tree (AI)</a:t>
                      </a:r>
                      <a:endParaRPr/>
                    </a:p>
                  </a:txBody>
                  <a:tcPr marL="91425" marR="91425" marT="91425" marB="91425"/>
                </a:tc>
                <a:tc>
                  <a:txBody>
                    <a:bodyPr/>
                    <a:lstStyle/>
                    <a:p>
                      <a:pPr marL="0" lvl="0" indent="0" algn="l" rtl="0">
                        <a:spcBef>
                          <a:spcPts val="0"/>
                        </a:spcBef>
                        <a:spcAft>
                          <a:spcPts val="0"/>
                        </a:spcAft>
                        <a:buNone/>
                      </a:pPr>
                      <a:r>
                        <a:rPr lang="en-GB"/>
                        <a:t>O(13^</a:t>
                      </a:r>
                      <a:r>
                        <a:rPr lang="en-GB" sz="800"/>
                        <a:t>DEPTH_LIMIT</a:t>
                      </a:r>
                      <a:r>
                        <a:rPr lang="en-GB"/>
                        <a:t>)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rPr>
                        <a:t>O(13^3)</a:t>
                      </a:r>
                      <a:endParaRPr/>
                    </a:p>
                  </a:txBody>
                  <a:tcPr marL="91425" marR="91425" marT="91425" marB="91425"/>
                </a:tc>
                <a:tc>
                  <a:txBody>
                    <a:bodyPr/>
                    <a:lstStyle/>
                    <a:p>
                      <a:pPr marL="0" lvl="0" indent="0" algn="l" rtl="0">
                        <a:spcBef>
                          <a:spcPts val="0"/>
                        </a:spcBef>
                        <a:spcAft>
                          <a:spcPts val="0"/>
                        </a:spcAft>
                        <a:buNone/>
                      </a:pPr>
                      <a:r>
                        <a:rPr lang="en-GB"/>
                        <a:t>O(1)</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Hand Value</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rPr>
                        <a:t>O(n)</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rPr>
                        <a:t>O(n)</a:t>
                      </a:r>
                      <a:endParaRPr/>
                    </a:p>
                  </a:txBody>
                  <a:tcPr marL="91425" marR="91425" marT="91425" marB="91425"/>
                </a:tc>
                <a:tc>
                  <a:txBody>
                    <a:bodyPr/>
                    <a:lstStyle/>
                    <a:p>
                      <a:pPr marL="0" lvl="0" indent="0" algn="l" rtl="0">
                        <a:spcBef>
                          <a:spcPts val="0"/>
                        </a:spcBef>
                        <a:spcAft>
                          <a:spcPts val="0"/>
                        </a:spcAft>
                        <a:buNone/>
                      </a:pPr>
                      <a:r>
                        <a:rPr lang="en-GB"/>
                        <a:t>O(1)</a:t>
                      </a:r>
                      <a:endParaRPr/>
                    </a:p>
                  </a:txBody>
                  <a:tcPr marL="91425" marR="91425" marT="91425" marB="91425"/>
                </a:tc>
                <a:extLst>
                  <a:ext uri="{0D108BD9-81ED-4DB2-BD59-A6C34878D82A}">
                    <a16:rowId xmlns:a16="http://schemas.microsoft.com/office/drawing/2014/main" val="10003"/>
                  </a:ext>
                </a:extLst>
              </a:tr>
            </a:tbl>
          </a:graphicData>
        </a:graphic>
      </p:graphicFrame>
      <p:sp>
        <p:nvSpPr>
          <p:cNvPr id="254" name="Google Shape;254;p33"/>
          <p:cNvSpPr txBox="1"/>
          <p:nvPr/>
        </p:nvSpPr>
        <p:spPr>
          <a:xfrm>
            <a:off x="460015" y="329126"/>
            <a:ext cx="5143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dk1"/>
                </a:solidFill>
              </a:rPr>
              <a:t>ALGORITHM OVERVIEW</a:t>
            </a:r>
            <a:endParaRPr sz="1100"/>
          </a:p>
        </p:txBody>
      </p:sp>
      <p:pic>
        <p:nvPicPr>
          <p:cNvPr id="255" name="Google Shape;255;p33"/>
          <p:cNvPicPr preferRelativeResize="0"/>
          <p:nvPr/>
        </p:nvPicPr>
        <p:blipFill rotWithShape="1">
          <a:blip r:embed="rId3">
            <a:alphaModFix/>
          </a:blip>
          <a:srcRect l="18626" t="22762"/>
          <a:stretch/>
        </p:blipFill>
        <p:spPr>
          <a:xfrm rot="-2382571">
            <a:off x="7587151" y="-2017149"/>
            <a:ext cx="4959548" cy="3126050"/>
          </a:xfrm>
          <a:prstGeom prst="rect">
            <a:avLst/>
          </a:prstGeom>
          <a:noFill/>
          <a:ln>
            <a:noFill/>
          </a:ln>
        </p:spPr>
      </p:pic>
      <p:pic>
        <p:nvPicPr>
          <p:cNvPr id="256" name="Google Shape;256;p33"/>
          <p:cNvPicPr preferRelativeResize="0"/>
          <p:nvPr/>
        </p:nvPicPr>
        <p:blipFill rotWithShape="1">
          <a:blip r:embed="rId3">
            <a:alphaModFix/>
          </a:blip>
          <a:srcRect l="18626" t="22762"/>
          <a:stretch/>
        </p:blipFill>
        <p:spPr>
          <a:xfrm rot="-2382571">
            <a:off x="-3460549" y="4422751"/>
            <a:ext cx="4959548" cy="3126050"/>
          </a:xfrm>
          <a:prstGeom prst="rect">
            <a:avLst/>
          </a:prstGeom>
          <a:noFill/>
          <a:ln>
            <a:noFill/>
          </a:ln>
        </p:spPr>
      </p:pic>
      <p:pic>
        <p:nvPicPr>
          <p:cNvPr id="257" name="Google Shape;257;p33"/>
          <p:cNvPicPr preferRelativeResize="0"/>
          <p:nvPr/>
        </p:nvPicPr>
        <p:blipFill rotWithShape="1">
          <a:blip r:embed="rId3">
            <a:alphaModFix/>
          </a:blip>
          <a:srcRect l="18626" t="22762"/>
          <a:stretch/>
        </p:blipFill>
        <p:spPr>
          <a:xfrm rot="2699998">
            <a:off x="7846527" y="4758101"/>
            <a:ext cx="4959547" cy="312604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1028</TotalTime>
  <Words>2613</Words>
  <Application>Microsoft Macintosh PowerPoint</Application>
  <PresentationFormat>On-screen Show (16:9)</PresentationFormat>
  <Paragraphs>225</Paragraphs>
  <Slides>19</Slides>
  <Notes>19</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DM Sans ExtraBold</vt:lpstr>
      <vt:lpstr>Söhne</vt:lpstr>
      <vt:lpstr>Calibri</vt:lpstr>
      <vt:lpstr>Arial</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Gloria Paraschivoiu</cp:lastModifiedBy>
  <cp:revision>4</cp:revision>
  <dcterms:modified xsi:type="dcterms:W3CDTF">2023-12-05T12:16:42Z</dcterms:modified>
</cp:coreProperties>
</file>